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7" r:id="rId3"/>
    <p:sldMasterId id="2147483723" r:id="rId4"/>
  </p:sldMasterIdLst>
  <p:notesMasterIdLst>
    <p:notesMasterId r:id="rId39"/>
  </p:notesMasterIdLst>
  <p:handoutMasterIdLst>
    <p:handoutMasterId r:id="rId40"/>
  </p:handoutMasterIdLst>
  <p:sldIdLst>
    <p:sldId id="639" r:id="rId5"/>
    <p:sldId id="556" r:id="rId6"/>
    <p:sldId id="559" r:id="rId7"/>
    <p:sldId id="635" r:id="rId8"/>
    <p:sldId id="621" r:id="rId9"/>
    <p:sldId id="630" r:id="rId10"/>
    <p:sldId id="631" r:id="rId11"/>
    <p:sldId id="633" r:id="rId12"/>
    <p:sldId id="645" r:id="rId13"/>
    <p:sldId id="604" r:id="rId14"/>
    <p:sldId id="624" r:id="rId15"/>
    <p:sldId id="625" r:id="rId16"/>
    <p:sldId id="576" r:id="rId17"/>
    <p:sldId id="627" r:id="rId18"/>
    <p:sldId id="578" r:id="rId19"/>
    <p:sldId id="600" r:id="rId20"/>
    <p:sldId id="659" r:id="rId21"/>
    <p:sldId id="616" r:id="rId22"/>
    <p:sldId id="636" r:id="rId23"/>
    <p:sldId id="612" r:id="rId24"/>
    <p:sldId id="651" r:id="rId25"/>
    <p:sldId id="650" r:id="rId26"/>
    <p:sldId id="640" r:id="rId27"/>
    <p:sldId id="655" r:id="rId28"/>
    <p:sldId id="658" r:id="rId29"/>
    <p:sldId id="654" r:id="rId30"/>
    <p:sldId id="653" r:id="rId31"/>
    <p:sldId id="652" r:id="rId32"/>
    <p:sldId id="647" r:id="rId33"/>
    <p:sldId id="648" r:id="rId34"/>
    <p:sldId id="649" r:id="rId35"/>
    <p:sldId id="642" r:id="rId36"/>
    <p:sldId id="643" r:id="rId37"/>
    <p:sldId id="644" r:id="rId38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3366FF"/>
    <a:srgbClr val="0000FF"/>
    <a:srgbClr val="CC0099"/>
    <a:srgbClr val="FF00FF"/>
    <a:srgbClr val="66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0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4826E55-EA58-4836-8FAF-FD05912A96A2}" type="datetimeFigureOut">
              <a:rPr lang="en-US"/>
              <a:pPr>
                <a:defRPr/>
              </a:pPr>
              <a:t>10/31/2014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924015F-5410-49E3-BC7E-5121537A2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05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F5218A9-7261-4C5D-961F-D8733EB75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0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5C8E6826-B5FB-45E3-882F-27B967ACD285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01318BF-17ED-42B1-B8FC-85EBD38AE4D7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96B005AA-7EBC-4993-9EB2-FD80E0A5E683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AE318-C15B-43DB-A0E4-1FFD8B125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1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D4009-EC63-48A4-BD3A-CD374A59D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DF7B3-1899-477A-A1CC-45B9948A0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5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72F85-845B-403F-A860-4B06DC24B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28E6A-A498-41F1-82E9-5F0076259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1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925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6F5D11-D590-47F7-8547-F82570779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BE317C8-FB4B-466B-A53C-CB3D84523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22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B7D56ED-CAAB-4C33-B414-AB40839FF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296C5-1C94-4279-96D3-5806C09B5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4AD8E-769A-4D85-B06A-CF2045B9B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4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85E5B-7F5F-4072-ACF1-B19D0ED0C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9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ED381-745C-4125-A90A-85D507030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994-FDC4-40A6-8A07-6D660C804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0908-3D30-4A6D-9781-C05A21452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14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3C07-A873-4AF7-9DBE-60FD81B54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8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9D5C6-E302-44BE-BC2E-E5F786711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C8B35A4-EF81-4CFF-BC5A-01BA8631C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992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0000"/>
        <a:buFont typeface="Wingdings" pitchFamily="2" charset="2"/>
        <a:buChar char="S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B2E163CE-8C7B-4CBF-8C6E-DEF0873F6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A5B6E58-4D44-4085-858F-1D0FAF1E1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1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7397" r="39999" b="36508"/>
          <a:stretch>
            <a:fillRect/>
          </a:stretch>
        </p:blipFill>
        <p:spPr bwMode="auto">
          <a:xfrm>
            <a:off x="381000" y="152400"/>
            <a:ext cx="28194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3886200" y="442913"/>
            <a:ext cx="4953000" cy="12001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3600">
                <a:solidFill>
                  <a:srgbClr val="002060"/>
                </a:solidFill>
              </a:rPr>
              <a:t>Sustained Aeration for Infant Lung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1916113"/>
            <a:ext cx="7772400" cy="30464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H.Kirpalani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M.Keszler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P.Davis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S.Ratcliffe</a:t>
            </a:r>
            <a:endParaRPr lang="en-US" sz="2400" dirty="0">
              <a:solidFill>
                <a:srgbClr val="002060"/>
              </a:solidFill>
              <a:latin typeface="+mj-lt"/>
              <a:ea typeface="+mn-ea"/>
            </a:endParaRPr>
          </a:p>
          <a:p>
            <a:pPr>
              <a:defRPr/>
            </a:pPr>
            <a:endParaRPr lang="en-US" sz="2400" dirty="0">
              <a:solidFill>
                <a:srgbClr val="00206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E.Foglia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A.Ades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M.Posencheg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K.Dysart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A. Chaudhary,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S.Abbassi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T.Mancini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V.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Nadkarni</a:t>
            </a:r>
            <a:endParaRPr lang="en-US" sz="2400" dirty="0">
              <a:solidFill>
                <a:srgbClr val="002060"/>
              </a:solidFill>
              <a:latin typeface="+mj-lt"/>
              <a:ea typeface="+mn-ea"/>
            </a:endParaRPr>
          </a:p>
          <a:p>
            <a:pPr>
              <a:defRPr/>
            </a:pPr>
            <a:endParaRPr lang="en-US" sz="2400" dirty="0">
              <a:solidFill>
                <a:srgbClr val="00206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A.Te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 Pas, Helmut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Hummler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GL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Lista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A.von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  <a:ea typeface="+mn-ea"/>
              </a:rPr>
              <a:t>Kaam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 </a:t>
            </a:r>
          </a:p>
          <a:p>
            <a:pPr>
              <a:defRPr/>
            </a:pPr>
            <a:endParaRPr lang="en-US" sz="2400" dirty="0">
              <a:solidFill>
                <a:srgbClr val="002060"/>
              </a:solidFill>
              <a:latin typeface="+mj-lt"/>
              <a:ea typeface="+mn-ea"/>
            </a:endParaRPr>
          </a:p>
          <a:p>
            <a:pPr>
              <a:defRPr/>
            </a:pPr>
            <a:r>
              <a:rPr lang="en-US" sz="2400" dirty="0">
                <a:solidFill>
                  <a:srgbClr val="002060"/>
                </a:solidFill>
                <a:latin typeface="+mj-lt"/>
                <a:ea typeface="+mn-ea"/>
              </a:rPr>
              <a:t>14 site international trial. </a:t>
            </a:r>
          </a:p>
        </p:txBody>
      </p:sp>
      <p:pic>
        <p:nvPicPr>
          <p:cNvPr id="7173" name="Picture 15" descr="nih_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5159375"/>
            <a:ext cx="14493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5400">
                <a:solidFill>
                  <a:srgbClr val="000066"/>
                </a:solidFill>
              </a:rPr>
              <a:t>OUTLINE</a:t>
            </a: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0" y="838200"/>
            <a:ext cx="9144000" cy="4770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85900" lvl="2" indent="-571500">
              <a:buFont typeface="Wingdings" pitchFamily="2" charset="2"/>
              <a:buChar char="q"/>
              <a:defRPr/>
            </a:pPr>
            <a:r>
              <a:rPr lang="en-US" sz="4000" dirty="0">
                <a:solidFill>
                  <a:srgbClr val="000066"/>
                </a:solidFill>
                <a:ea typeface="+mn-ea"/>
              </a:rPr>
              <a:t>   Establishing Lung Volume</a:t>
            </a:r>
          </a:p>
          <a:p>
            <a:pPr lvl="2">
              <a:defRPr/>
            </a:pPr>
            <a:endParaRPr lang="en-US" sz="4000" dirty="0">
              <a:solidFill>
                <a:srgbClr val="000066"/>
              </a:solidFill>
              <a:ea typeface="+mn-ea"/>
            </a:endParaRPr>
          </a:p>
          <a:p>
            <a:pPr lvl="4">
              <a:buFont typeface="Courier New" pitchFamily="49" charset="0"/>
              <a:buChar char="o"/>
              <a:defRPr/>
            </a:pPr>
            <a:r>
              <a:rPr lang="en-US" sz="4000" dirty="0">
                <a:solidFill>
                  <a:srgbClr val="000066"/>
                </a:solidFill>
                <a:ea typeface="+mn-ea"/>
              </a:rPr>
              <a:t>    Physiology</a:t>
            </a:r>
          </a:p>
          <a:p>
            <a:pPr lvl="4">
              <a:buFont typeface="Courier New" pitchFamily="49" charset="0"/>
              <a:buChar char="o"/>
              <a:defRPr/>
            </a:pPr>
            <a:r>
              <a:rPr lang="en-US" sz="4000" dirty="0">
                <a:solidFill>
                  <a:srgbClr val="000066"/>
                </a:solidFill>
                <a:ea typeface="+mn-ea"/>
              </a:rPr>
              <a:t>    Why we need to be ‘gentle’</a:t>
            </a:r>
          </a:p>
          <a:p>
            <a:pPr lvl="4">
              <a:buFont typeface="Courier New" pitchFamily="49" charset="0"/>
              <a:buChar char="o"/>
              <a:defRPr/>
            </a:pPr>
            <a:r>
              <a:rPr lang="en-US" sz="4000" dirty="0">
                <a:solidFill>
                  <a:srgbClr val="000066"/>
                </a:solidFill>
                <a:ea typeface="+mn-ea"/>
              </a:rPr>
              <a:t>    What RCT data is there? 	CPAP vs Intubated IMV		SI </a:t>
            </a:r>
            <a:r>
              <a:rPr lang="en-US" sz="4000" dirty="0" err="1">
                <a:solidFill>
                  <a:srgbClr val="000066"/>
                </a:solidFill>
                <a:ea typeface="+mn-ea"/>
              </a:rPr>
              <a:t>manouevres</a:t>
            </a:r>
            <a:r>
              <a:rPr lang="en-US" sz="4000" dirty="0">
                <a:solidFill>
                  <a:srgbClr val="000066"/>
                </a:solidFill>
                <a:ea typeface="+mn-ea"/>
              </a:rPr>
              <a:t> vs none</a:t>
            </a:r>
          </a:p>
          <a:p>
            <a:pPr lvl="2">
              <a:defRPr/>
            </a:pPr>
            <a:endParaRPr lang="en-US" sz="2400" dirty="0">
              <a:solidFill>
                <a:srgbClr val="000066"/>
              </a:solidFill>
              <a:ea typeface="+mn-ea"/>
            </a:endParaRPr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9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-152400" y="0"/>
            <a:ext cx="9296400" cy="14160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lvl="1" eaLnBrk="1" hangingPunct="1">
              <a:defRPr/>
            </a:pPr>
            <a:r>
              <a:rPr lang="en-US" sz="5400" smtClean="0">
                <a:solidFill>
                  <a:srgbClr val="000000"/>
                </a:solidFill>
              </a:rPr>
              <a:t>Treatment of RDS – CPAP                              </a:t>
            </a:r>
            <a:r>
              <a:rPr lang="en-US" sz="3200" smtClean="0">
                <a:solidFill>
                  <a:srgbClr val="000000"/>
                </a:solidFill>
              </a:rPr>
              <a:t>Gregory GA: N Engl J Med. </a:t>
            </a:r>
            <a:r>
              <a:rPr lang="en-US" sz="3200" smtClean="0">
                <a:solidFill>
                  <a:srgbClr val="FF0000"/>
                </a:solidFill>
              </a:rPr>
              <a:t>1971</a:t>
            </a:r>
            <a:r>
              <a:rPr lang="en-US" sz="3200" smtClean="0">
                <a:solidFill>
                  <a:srgbClr val="000000"/>
                </a:solidFill>
              </a:rPr>
              <a:t>; </a:t>
            </a:r>
            <a:r>
              <a:rPr lang="en-US" sz="3200" i="1" smtClean="0">
                <a:solidFill>
                  <a:srgbClr val="000000"/>
                </a:solidFill>
              </a:rPr>
              <a:t>284</a:t>
            </a:r>
            <a:r>
              <a:rPr lang="en-US" sz="3200" smtClean="0">
                <a:solidFill>
                  <a:srgbClr val="000000"/>
                </a:solidFill>
              </a:rPr>
              <a:t>:</a:t>
            </a:r>
            <a:r>
              <a:rPr lang="en-US" sz="3200" i="1" smtClean="0">
                <a:solidFill>
                  <a:srgbClr val="000000"/>
                </a:solidFill>
              </a:rPr>
              <a:t>1333</a:t>
            </a:r>
            <a:endParaRPr lang="en-US" sz="36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90600"/>
            <a:ext cx="9144000" cy="5867400"/>
          </a:xfrm>
          <a:solidFill>
            <a:schemeClr val="bg1"/>
          </a:solidFill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sz="4000" smtClean="0">
                <a:solidFill>
                  <a:srgbClr val="003399"/>
                </a:solidFill>
              </a:rPr>
              <a:t>	</a:t>
            </a:r>
            <a:r>
              <a:rPr lang="en-US" sz="5400" smtClean="0">
                <a:solidFill>
                  <a:srgbClr val="3366FF"/>
                </a:solidFill>
              </a:rPr>
              <a:t>P</a:t>
            </a:r>
            <a:r>
              <a:rPr lang="en-US" sz="4000" smtClean="0">
                <a:solidFill>
                  <a:srgbClr val="003399"/>
                </a:solidFill>
              </a:rPr>
              <a:t>: </a:t>
            </a:r>
            <a:r>
              <a:rPr lang="en-US" sz="4000" smtClean="0">
                <a:solidFill>
                  <a:srgbClr val="000099"/>
                </a:solidFill>
              </a:rPr>
              <a:t>In infants VLBW or ELBW in DR</a:t>
            </a:r>
            <a:r>
              <a:rPr lang="en-GB" sz="4000" smtClean="0">
                <a:solidFill>
                  <a:srgbClr val="003399"/>
                </a:solidFill>
              </a:rPr>
              <a:t/>
            </a:r>
            <a:br>
              <a:rPr lang="en-GB" sz="4000" smtClean="0">
                <a:solidFill>
                  <a:srgbClr val="003399"/>
                </a:solidFill>
              </a:rPr>
            </a:br>
            <a:r>
              <a:rPr lang="en-GB" sz="4000" smtClean="0">
                <a:solidFill>
                  <a:srgbClr val="003399"/>
                </a:solidFill>
              </a:rPr>
              <a:t>       </a:t>
            </a:r>
            <a:r>
              <a:rPr lang="en-US" sz="6600" smtClean="0">
                <a:solidFill>
                  <a:srgbClr val="3366FF"/>
                </a:solidFill>
              </a:rPr>
              <a:t>I</a:t>
            </a:r>
            <a:r>
              <a:rPr lang="en-US" sz="4000" smtClean="0">
                <a:solidFill>
                  <a:srgbClr val="003399"/>
                </a:solidFill>
              </a:rPr>
              <a:t>:  </a:t>
            </a:r>
            <a:r>
              <a:rPr lang="en-US" sz="4000" smtClean="0">
                <a:solidFill>
                  <a:srgbClr val="000099"/>
                </a:solidFill>
              </a:rPr>
              <a:t>does randomization to </a:t>
            </a:r>
            <a:r>
              <a:rPr lang="en-GB" sz="4000" smtClean="0">
                <a:solidFill>
                  <a:srgbClr val="000099"/>
                </a:solidFill>
              </a:rPr>
              <a:t>nCPAP</a:t>
            </a:r>
            <a:br>
              <a:rPr lang="en-GB" sz="4000" smtClean="0">
                <a:solidFill>
                  <a:srgbClr val="000099"/>
                </a:solidFill>
              </a:rPr>
            </a:br>
            <a:r>
              <a:rPr lang="en-GB" sz="4000" b="1" smtClean="0">
                <a:solidFill>
                  <a:srgbClr val="003399"/>
                </a:solidFill>
              </a:rPr>
              <a:t>	</a:t>
            </a:r>
            <a:r>
              <a:rPr lang="en-US" sz="6000" smtClean="0">
                <a:solidFill>
                  <a:srgbClr val="3366FF"/>
                </a:solidFill>
              </a:rPr>
              <a:t>C</a:t>
            </a:r>
            <a:r>
              <a:rPr lang="en-US" sz="4000" smtClean="0">
                <a:solidFill>
                  <a:srgbClr val="003399"/>
                </a:solidFill>
              </a:rPr>
              <a:t>: </a:t>
            </a:r>
            <a:r>
              <a:rPr lang="en-US" sz="4000" smtClean="0">
                <a:solidFill>
                  <a:srgbClr val="000099"/>
                </a:solidFill>
              </a:rPr>
              <a:t>compared to intubation IMV</a:t>
            </a:r>
            <a:r>
              <a:rPr lang="en-GB" sz="4000" b="1" smtClean="0">
                <a:solidFill>
                  <a:srgbClr val="003399"/>
                </a:solidFill>
              </a:rPr>
              <a:t/>
            </a:r>
            <a:br>
              <a:rPr lang="en-GB" sz="4000" b="1" smtClean="0">
                <a:solidFill>
                  <a:srgbClr val="003399"/>
                </a:solidFill>
              </a:rPr>
            </a:br>
            <a:r>
              <a:rPr lang="en-GB" sz="4000" b="1" smtClean="0">
                <a:solidFill>
                  <a:srgbClr val="003399"/>
                </a:solidFill>
              </a:rPr>
              <a:t>	</a:t>
            </a:r>
            <a:r>
              <a:rPr lang="en-US" sz="6600" smtClean="0">
                <a:solidFill>
                  <a:srgbClr val="3366FF"/>
                </a:solidFill>
              </a:rPr>
              <a:t>O</a:t>
            </a:r>
            <a:r>
              <a:rPr lang="en-US" sz="4000" smtClean="0">
                <a:solidFill>
                  <a:srgbClr val="003399"/>
                </a:solidFill>
              </a:rPr>
              <a:t>: </a:t>
            </a:r>
            <a:r>
              <a:rPr lang="en-US" sz="4000" smtClean="0">
                <a:solidFill>
                  <a:srgbClr val="000099"/>
                </a:solidFill>
              </a:rPr>
              <a:t>increase s</a:t>
            </a:r>
            <a:r>
              <a:rPr lang="en-GB" sz="4000" smtClean="0">
                <a:solidFill>
                  <a:srgbClr val="000099"/>
                </a:solidFill>
              </a:rPr>
              <a:t>urvival without BPD                       </a:t>
            </a:r>
            <a:r>
              <a:rPr lang="en-GB" sz="4000" smtClean="0">
                <a:solidFill>
                  <a:srgbClr val="003399"/>
                </a:solidFill>
              </a:rPr>
              <a:t>	</a:t>
            </a:r>
            <a:r>
              <a:rPr lang="en-US" sz="6600" smtClean="0">
                <a:solidFill>
                  <a:srgbClr val="3366FF"/>
                </a:solidFill>
              </a:rPr>
              <a:t>T</a:t>
            </a:r>
            <a:r>
              <a:rPr lang="en-US" sz="4000" smtClean="0">
                <a:solidFill>
                  <a:srgbClr val="003399"/>
                </a:solidFill>
              </a:rPr>
              <a:t>:  </a:t>
            </a:r>
            <a:r>
              <a:rPr lang="en-US" sz="4000" smtClean="0">
                <a:solidFill>
                  <a:srgbClr val="000099"/>
                </a:solidFill>
              </a:rPr>
              <a:t>at </a:t>
            </a:r>
            <a:r>
              <a:rPr lang="en-GB" sz="4000" smtClean="0">
                <a:solidFill>
                  <a:srgbClr val="000099"/>
                </a:solidFill>
              </a:rPr>
              <a:t>36 weeks PMA?</a:t>
            </a:r>
            <a:endParaRPr lang="en-US" sz="4000" smtClean="0">
              <a:solidFill>
                <a:srgbClr val="000099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08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US" sz="6000">
                <a:solidFill>
                  <a:srgbClr val="CCECFF"/>
                </a:solidFill>
                <a:ea typeface="SimSun" pitchFamily="2" charset="-122"/>
              </a:rPr>
              <a:t> </a:t>
            </a:r>
            <a:r>
              <a:rPr lang="en-US" sz="6600">
                <a:solidFill>
                  <a:srgbClr val="3366FF"/>
                </a:solidFill>
                <a:ea typeface="SimSun" pitchFamily="2" charset="-122"/>
              </a:rPr>
              <a:t>PICOT</a:t>
            </a:r>
            <a:r>
              <a:rPr lang="en-US" sz="5400">
                <a:solidFill>
                  <a:srgbClr val="CCECFF"/>
                </a:solidFill>
                <a:ea typeface="SimSun" pitchFamily="2" charset="-122"/>
              </a:rPr>
              <a:t> 	</a:t>
            </a:r>
            <a:r>
              <a:rPr lang="en-US" sz="5400">
                <a:solidFill>
                  <a:srgbClr val="000099"/>
                </a:solidFill>
                <a:ea typeface="SimSun" pitchFamily="2" charset="-122"/>
              </a:rPr>
              <a:t>CPAP</a:t>
            </a:r>
            <a:endParaRPr lang="en-US" sz="6000">
              <a:solidFill>
                <a:srgbClr val="000099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6675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667000" y="3124200"/>
            <a:ext cx="313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N Engl J Med 2008;358:700</a:t>
            </a:r>
            <a:endParaRPr lang="en-US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527425"/>
            <a:ext cx="77549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>
                <a:solidFill>
                  <a:srgbClr val="000099"/>
                </a:solidFill>
              </a:rPr>
              <a:t>Study population 25-28 weeks GA 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2286000" y="914400"/>
            <a:ext cx="2098675" cy="588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</a:rPr>
              <a:t>CPAP</a:t>
            </a:r>
            <a:r>
              <a:rPr lang="en-US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5562600" y="914400"/>
            <a:ext cx="2303463" cy="588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99"/>
                </a:solidFill>
              </a:rPr>
              <a:t>Intubation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52400" y="1524000"/>
            <a:ext cx="89916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</a:rPr>
              <a:t>	</a:t>
            </a:r>
            <a:r>
              <a:rPr lang="en-US" sz="2400" b="1">
                <a:solidFill>
                  <a:srgbClr val="000099"/>
                </a:solidFill>
              </a:rPr>
              <a:t>N 		     307			 303</a:t>
            </a:r>
            <a:endParaRPr lang="en-US" b="1">
              <a:solidFill>
                <a:srgbClr val="0000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u="sng">
                <a:solidFill>
                  <a:srgbClr val="000099"/>
                </a:solidFill>
              </a:rPr>
              <a:t>	</a:t>
            </a:r>
            <a:r>
              <a:rPr lang="en-US" sz="2800" b="1" u="sng">
                <a:solidFill>
                  <a:srgbClr val="000099"/>
                </a:solidFill>
              </a:rPr>
              <a:t>OUTCOME (%)</a:t>
            </a:r>
            <a:r>
              <a:rPr lang="en-US" b="1" u="sng">
                <a:solidFill>
                  <a:srgbClr val="000099"/>
                </a:solidFill>
              </a:rPr>
              <a:t>	                                            </a:t>
            </a:r>
            <a:r>
              <a:rPr lang="en-US" sz="2800" b="1" u="sng">
                <a:solidFill>
                  <a:srgbClr val="000099"/>
                </a:solidFill>
              </a:rPr>
              <a:t>OR or p   </a:t>
            </a:r>
            <a:endParaRPr lang="en-US" b="1" u="sng">
              <a:solidFill>
                <a:srgbClr val="0000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</a:rPr>
              <a:t>Death or O2 36 w	  33.9 		 38.9       0.8 (0.58 -  1.12)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</a:rPr>
              <a:t>Death before 36 w	  6.5		  5.9         1.10 (0.57-2.12)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</a:rPr>
              <a:t>Survivors on O2	 29.3		 35.1	     0.76 (0.54-1.09)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</a:rPr>
              <a:t>Pthx			9.1		3.0	         p=0.001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</a:rPr>
              <a:t>Gde 3-4 IVH		8.9		9.3                p=0.89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</a:rPr>
              <a:t>PVL			2.9		4.0	         p=0.51</a:t>
            </a:r>
            <a:r>
              <a:rPr lang="en-US">
                <a:solidFill>
                  <a:srgbClr val="000099"/>
                </a:solidFill>
              </a:rPr>
              <a:t>	</a:t>
            </a:r>
            <a:r>
              <a:rPr lang="en-US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152400" y="2743200"/>
            <a:ext cx="8229600" cy="457200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0" y="5943600"/>
            <a:ext cx="9144000" cy="830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lvl="2" eaLnBrk="1" hangingPunct="1">
              <a:spcBef>
                <a:spcPct val="50000"/>
              </a:spcBef>
            </a:pPr>
            <a:r>
              <a:rPr lang="en-US" sz="2400">
                <a:solidFill>
                  <a:srgbClr val="000099"/>
                </a:solidFill>
              </a:rPr>
              <a:t>NCPAP or Intubation at birth for very preterm                            Morley CJ NEJM:2008:358:700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52600"/>
            <a:ext cx="825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59175"/>
            <a:ext cx="49530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6438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228600" y="1905000"/>
            <a:ext cx="8915400" cy="36988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/>
              <a:t>       Wright CL, Kirpalani H 2011: 128: 111	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1981200" y="5562600"/>
            <a:ext cx="2362200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/>
              <a:t>0.91 (0.83, 1.00</a:t>
            </a:r>
            <a:r>
              <a:rPr lang="en-US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3733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/>
          <a:stretch/>
        </p:blipFill>
        <p:spPr bwMode="auto">
          <a:xfrm>
            <a:off x="3886200" y="1524000"/>
            <a:ext cx="52578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/>
              <a:t>Wyszogrodski I, Kyei-Aboagye K, Taeusch HW Jr, Avery ME.</a:t>
            </a:r>
          </a:p>
          <a:p>
            <a:pPr eaLnBrk="1" hangingPunct="1"/>
            <a:r>
              <a:rPr lang="en-US" sz="2400"/>
              <a:t>Surfactant inactivation by hyperventilation: conservation by end-expiratory pressure.    J Appl Physiol. 1975 38:461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</a:rPr>
              <a:t>Surfactant use in DR trials</a:t>
            </a:r>
            <a:r>
              <a:rPr lang="en-US" sz="4000" u="sng" dirty="0">
                <a:solidFill>
                  <a:srgbClr val="000099"/>
                </a:solidFill>
              </a:rPr>
              <a:t>                     </a:t>
            </a: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246626"/>
              </p:ext>
            </p:extLst>
          </p:nvPr>
        </p:nvGraphicFramePr>
        <p:xfrm>
          <a:off x="76200" y="950762"/>
          <a:ext cx="8991600" cy="5419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200"/>
                <a:gridCol w="2997200"/>
                <a:gridCol w="2997200"/>
              </a:tblGrid>
              <a:tr h="1250950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6"/>
                          </a:solidFill>
                        </a:rPr>
                        <a:t>CPAP</a:t>
                      </a:r>
                      <a:endParaRPr lang="en-US" sz="36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accent6"/>
                          </a:solidFill>
                        </a:rPr>
                        <a:t>Intubation</a:t>
                      </a:r>
                      <a:endParaRPr lang="en-US" sz="36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</a:tr>
              <a:tr h="693888"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/>
                        <a:t>Coin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38%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77%</a:t>
                      </a:r>
                      <a:endParaRPr lang="en-US" sz="3600" dirty="0"/>
                    </a:p>
                  </a:txBody>
                  <a:tcPr anchor="ctr"/>
                </a:tc>
              </a:tr>
              <a:tr h="1250950"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 </a:t>
                      </a:r>
                    </a:p>
                    <a:p>
                      <a:pPr marL="0" lvl="1" indent="0" algn="l" defTabSz="914400" rtl="0" eaLnBrk="1" latinLnBrk="0" hangingPunct="1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Finer N </a:t>
                      </a:r>
                    </a:p>
                    <a:p>
                      <a:pPr marL="0" lvl="1" indent="0" algn="l" defTabSz="914400" rtl="0" eaLnBrk="1" latinLnBrk="0" hangingPunct="1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NICHD </a:t>
                      </a:r>
                      <a:endParaRPr lang="en-US" sz="3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67.1%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98.9%</a:t>
                      </a:r>
                      <a:endParaRPr lang="en-US" sz="3600" dirty="0"/>
                    </a:p>
                  </a:txBody>
                  <a:tcPr anchor="ctr"/>
                </a:tc>
              </a:tr>
              <a:tr h="1250950"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Dunn M</a:t>
                      </a:r>
                    </a:p>
                    <a:p>
                      <a:pPr marL="0" lvl="1" indent="0" algn="l" defTabSz="914400" rtl="0" eaLnBrk="1" latinLnBrk="0" hangingPunct="1"/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Vermont </a:t>
                      </a:r>
                      <a:br>
                        <a:rPr lang="en-US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Oxford</a:t>
                      </a:r>
                      <a:endParaRPr lang="en-US" sz="3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14.8%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98.6%</a:t>
                      </a:r>
                      <a:endParaRPr lang="en-US" sz="3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21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200"/>
            <a:ext cx="9144000" cy="5486400"/>
          </a:xfrm>
          <a:solidFill>
            <a:schemeClr val="bg1"/>
          </a:solidFill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dirty="0" smtClean="0">
                <a:solidFill>
                  <a:srgbClr val="3366FF"/>
                </a:solidFill>
              </a:rPr>
              <a:t>      P</a:t>
            </a:r>
            <a:r>
              <a:rPr lang="en-US" dirty="0" smtClean="0">
                <a:solidFill>
                  <a:srgbClr val="000099"/>
                </a:solidFill>
              </a:rPr>
              <a:t>opulation:    </a:t>
            </a:r>
            <a:r>
              <a:rPr lang="en-GB" sz="4000" dirty="0" smtClean="0">
                <a:solidFill>
                  <a:srgbClr val="000099"/>
                </a:solidFill>
              </a:rPr>
              <a:t>BW &lt;1000 </a:t>
            </a:r>
            <a:r>
              <a:rPr lang="en-GB" sz="4800" dirty="0" smtClean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rgbClr val="3366FF"/>
                </a:solidFill>
              </a:rPr>
              <a:t>I</a:t>
            </a:r>
            <a:r>
              <a:rPr lang="en-US" dirty="0" smtClean="0">
                <a:solidFill>
                  <a:srgbClr val="000099"/>
                </a:solidFill>
              </a:rPr>
              <a:t>ntervention:  </a:t>
            </a:r>
            <a:r>
              <a:rPr lang="en-US" sz="4000" dirty="0" smtClean="0">
                <a:solidFill>
                  <a:srgbClr val="000099"/>
                </a:solidFill>
              </a:rPr>
              <a:t>Sustained Inflation</a:t>
            </a:r>
            <a:r>
              <a:rPr lang="en-GB" sz="4000" dirty="0" smtClean="0">
                <a:solidFill>
                  <a:srgbClr val="000099"/>
                </a:solidFill>
              </a:rPr>
              <a:t> 						+ </a:t>
            </a:r>
            <a:r>
              <a:rPr lang="en-GB" sz="4000" dirty="0" err="1" smtClean="0">
                <a:solidFill>
                  <a:srgbClr val="000099"/>
                </a:solidFill>
              </a:rPr>
              <a:t>nCPAP</a:t>
            </a:r>
            <a:r>
              <a:rPr lang="en-GB" sz="3200" b="1" dirty="0" smtClean="0">
                <a:solidFill>
                  <a:schemeClr val="bg2"/>
                </a:solidFill>
              </a:rPr>
              <a:t/>
            </a:r>
            <a:br>
              <a:rPr lang="en-GB" sz="3200" b="1" dirty="0" smtClean="0">
                <a:solidFill>
                  <a:schemeClr val="bg2"/>
                </a:solidFill>
              </a:rPr>
            </a:br>
            <a:r>
              <a:rPr lang="en-GB" sz="3200" b="1" dirty="0" smtClean="0">
                <a:solidFill>
                  <a:schemeClr val="bg2"/>
                </a:solidFill>
              </a:rPr>
              <a:t>	</a:t>
            </a:r>
            <a:r>
              <a:rPr lang="en-US" dirty="0" smtClean="0">
                <a:solidFill>
                  <a:srgbClr val="3366FF"/>
                </a:solidFill>
              </a:rPr>
              <a:t>C</a:t>
            </a:r>
            <a:r>
              <a:rPr lang="en-US" dirty="0" smtClean="0">
                <a:solidFill>
                  <a:srgbClr val="000099"/>
                </a:solidFill>
              </a:rPr>
              <a:t>omparison: </a:t>
            </a:r>
            <a:r>
              <a:rPr lang="en-US" sz="4000" dirty="0" smtClean="0">
                <a:solidFill>
                  <a:srgbClr val="000099"/>
                </a:solidFill>
              </a:rPr>
              <a:t>standard </a:t>
            </a:r>
            <a:r>
              <a:rPr lang="en-US" sz="3600" dirty="0" smtClean="0">
                <a:solidFill>
                  <a:srgbClr val="000099"/>
                </a:solidFill>
              </a:rPr>
              <a:t>resuscitation</a:t>
            </a:r>
            <a:r>
              <a:rPr lang="en-GB" sz="4000" b="1" dirty="0" smtClean="0">
                <a:solidFill>
                  <a:schemeClr val="bg2"/>
                </a:solidFill>
              </a:rPr>
              <a:t/>
            </a:r>
            <a:br>
              <a:rPr lang="en-GB" sz="4000" b="1" dirty="0" smtClean="0">
                <a:solidFill>
                  <a:schemeClr val="bg2"/>
                </a:solidFill>
              </a:rPr>
            </a:br>
            <a:r>
              <a:rPr lang="en-GB" sz="4000" b="1" dirty="0" smtClean="0">
                <a:solidFill>
                  <a:schemeClr val="bg2"/>
                </a:solidFill>
              </a:rPr>
              <a:t>	</a:t>
            </a:r>
            <a:r>
              <a:rPr lang="en-US" dirty="0" smtClean="0">
                <a:solidFill>
                  <a:srgbClr val="3366FF"/>
                </a:solidFill>
              </a:rPr>
              <a:t>O</a:t>
            </a:r>
            <a:r>
              <a:rPr lang="en-US" dirty="0" smtClean="0">
                <a:solidFill>
                  <a:srgbClr val="000099"/>
                </a:solidFill>
              </a:rPr>
              <a:t>utcomes:    </a:t>
            </a:r>
            <a:r>
              <a:rPr lang="en-GB" sz="4000" dirty="0" smtClean="0">
                <a:solidFill>
                  <a:srgbClr val="000099"/>
                </a:solidFill>
              </a:rPr>
              <a:t>survival No BPD</a:t>
            </a:r>
            <a:r>
              <a:rPr lang="en-GB" sz="3200" dirty="0" smtClean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	</a:t>
            </a:r>
            <a:r>
              <a:rPr lang="en-US" dirty="0" smtClean="0">
                <a:solidFill>
                  <a:srgbClr val="3366FF"/>
                </a:solidFill>
              </a:rPr>
              <a:t>T</a:t>
            </a:r>
            <a:r>
              <a:rPr lang="en-US" dirty="0" smtClean="0">
                <a:solidFill>
                  <a:srgbClr val="000099"/>
                </a:solidFill>
              </a:rPr>
              <a:t>ime frame:  </a:t>
            </a:r>
            <a:r>
              <a:rPr lang="en-GB" sz="4000" dirty="0" smtClean="0">
                <a:solidFill>
                  <a:srgbClr val="000099"/>
                </a:solidFill>
              </a:rPr>
              <a:t>36 weeks PMA</a:t>
            </a:r>
            <a:endParaRPr lang="en-US" sz="4800" dirty="0" smtClean="0">
              <a:solidFill>
                <a:srgbClr val="000099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127000"/>
            <a:ext cx="91440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>
                <a:solidFill>
                  <a:schemeClr val="bg2"/>
                </a:solidFill>
                <a:ea typeface="SimSun" pitchFamily="2" charset="-122"/>
              </a:rPr>
              <a:t>  </a:t>
            </a:r>
            <a:r>
              <a:rPr lang="en-US" sz="5400">
                <a:solidFill>
                  <a:srgbClr val="3366FF"/>
                </a:solidFill>
                <a:ea typeface="SimSun" pitchFamily="2" charset="-122"/>
              </a:rPr>
              <a:t>PICOT</a:t>
            </a:r>
            <a:r>
              <a:rPr lang="en-US" sz="5400">
                <a:solidFill>
                  <a:srgbClr val="00B0F0"/>
                </a:solidFill>
                <a:ea typeface="SimSun" pitchFamily="2" charset="-122"/>
              </a:rPr>
              <a:t> </a:t>
            </a:r>
            <a:r>
              <a:rPr lang="en-US" sz="5400">
                <a:solidFill>
                  <a:srgbClr val="000099"/>
                </a:solidFill>
                <a:ea typeface="SimSun" pitchFamily="2" charset="-122"/>
              </a:rPr>
              <a:t>Sustained Inflation </a:t>
            </a:r>
            <a:endParaRPr lang="en-US" sz="6000">
              <a:solidFill>
                <a:srgbClr val="000099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540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838200"/>
            <a:ext cx="9144000" cy="6062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1485900" lvl="2" indent="-571500" eaLnBrk="1" hangingPunct="1">
              <a:buFont typeface="Wingdings" pitchFamily="2" charset="2"/>
              <a:buChar char="q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Establishing Lung Volume</a:t>
            </a: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  The fluid filled lung</a:t>
            </a: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  The Sustained Inflation (SI)</a:t>
            </a: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  Why we need to be ‘</a:t>
            </a:r>
            <a:r>
              <a:rPr lang="en-US" altLang="ja-JP" sz="3600" dirty="0" smtClean="0">
                <a:solidFill>
                  <a:srgbClr val="000090"/>
                </a:solidFill>
              </a:rPr>
              <a:t>gentle</a:t>
            </a:r>
            <a:r>
              <a:rPr lang="ja-JP" altLang="en-US" sz="3600" dirty="0" smtClean="0">
                <a:solidFill>
                  <a:srgbClr val="000090"/>
                </a:solidFill>
              </a:rPr>
              <a:t>’</a:t>
            </a:r>
            <a:endParaRPr lang="en-US" altLang="ja-JP" sz="3600" dirty="0" smtClean="0">
              <a:solidFill>
                <a:srgbClr val="000090"/>
              </a:solidFill>
            </a:endParaRP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  Current approach CPAP</a:t>
            </a: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  Key prior studies SI</a:t>
            </a:r>
          </a:p>
          <a:p>
            <a:pPr marL="1485900" lvl="2" indent="-571500" eaLnBrk="1" hangingPunct="1">
              <a:buFont typeface="Wingdings" pitchFamily="2" charset="2"/>
              <a:buChar char="q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The SAIL Study</a:t>
            </a: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Trial Details</a:t>
            </a: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Who is involved?</a:t>
            </a:r>
          </a:p>
          <a:p>
            <a:pPr lvl="4" eaLnBrk="1" hangingPunct="1">
              <a:buFont typeface="Courier New" pitchFamily="49" charset="0"/>
              <a:buChar char="o"/>
              <a:defRPr/>
            </a:pPr>
            <a:r>
              <a:rPr lang="en-US" sz="3600" dirty="0" smtClean="0">
                <a:solidFill>
                  <a:srgbClr val="000090"/>
                </a:solidFill>
              </a:rPr>
              <a:t> What do we ask of you?</a:t>
            </a:r>
            <a:endParaRPr lang="en-US" sz="2000" dirty="0" smtClean="0">
              <a:solidFill>
                <a:srgbClr val="000090"/>
              </a:solidFill>
            </a:endParaRPr>
          </a:p>
          <a:p>
            <a:pPr lvl="2" eaLnBrk="1" hangingPunct="1">
              <a:defRPr/>
            </a:pPr>
            <a:endParaRPr lang="en-US" sz="2400" dirty="0" smtClean="0">
              <a:solidFill>
                <a:srgbClr val="000090"/>
              </a:solidFill>
            </a:endParaRPr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381000"/>
          <a:ext cx="9144000" cy="1673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4953000"/>
                <a:gridCol w="1143000"/>
              </a:tblGrid>
              <a:tr h="1188623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Experimental Maneuver 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Retractions, poor respirations or distress       </a:t>
                      </a:r>
                    </a:p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T-piece + NP-Tube for 10s  at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SI 20-25 cm H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 x2 followed by early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nCPAP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5-8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cm H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0;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Intubate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HR&lt;100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bpm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N= 104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672" marB="45672"/>
                </a:tc>
              </a:tr>
              <a:tr h="48460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Control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Maneuver </a:t>
                      </a:r>
                      <a:endParaRPr lang="en-US" sz="1800" dirty="0"/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Self-Inflating Bag: 30-20 cm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1800" b="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en-US" sz="1800" dirty="0" smtClean="0"/>
                        <a:t>  </a:t>
                      </a:r>
                      <a:endParaRPr lang="en-US" sz="1800" dirty="0"/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N=103</a:t>
                      </a:r>
                      <a:endParaRPr lang="en-US" sz="1800" dirty="0"/>
                    </a:p>
                  </a:txBody>
                  <a:tcPr marT="45672" marB="45672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a typeface="+mn-ea"/>
              </a:rPr>
              <a:t>Te Pas, A: RCT of DR Respiratory Management Pediatrics 2007; 120: 3222 </a:t>
            </a:r>
          </a:p>
        </p:txBody>
      </p:sp>
      <p:sp>
        <p:nvSpPr>
          <p:cNvPr id="26642" name="TextBox 11"/>
          <p:cNvSpPr txBox="1">
            <a:spLocks noChangeArrowheads="1"/>
          </p:cNvSpPr>
          <p:nvPr/>
        </p:nvSpPr>
        <p:spPr bwMode="auto">
          <a:xfrm>
            <a:off x="1371600" y="2209800"/>
            <a:ext cx="35052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/>
              <a:t>1</a:t>
            </a:r>
            <a:r>
              <a:rPr lang="ja-JP" altLang="en-US" b="1"/>
              <a:t>’</a:t>
            </a:r>
            <a:r>
              <a:rPr lang="en-US" altLang="ja-JP" b="1"/>
              <a:t> Outcome 72 hour intubated</a:t>
            </a:r>
            <a:endParaRPr lang="en-US" b="1"/>
          </a:p>
        </p:txBody>
      </p:sp>
      <p:sp>
        <p:nvSpPr>
          <p:cNvPr id="9" name="Rectangle 8"/>
          <p:cNvSpPr/>
          <p:nvPr/>
        </p:nvSpPr>
        <p:spPr>
          <a:xfrm>
            <a:off x="762000" y="3733800"/>
            <a:ext cx="2667000" cy="289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44" name="TextBox 9"/>
          <p:cNvSpPr txBox="1">
            <a:spLocks noChangeArrowheads="1"/>
          </p:cNvSpPr>
          <p:nvPr/>
        </p:nvSpPr>
        <p:spPr bwMode="auto">
          <a:xfrm>
            <a:off x="762000" y="3048000"/>
            <a:ext cx="2667000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/>
              <a:t>Attenuation by 72 hours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524921"/>
              </p:ext>
            </p:extLst>
          </p:nvPr>
        </p:nvGraphicFramePr>
        <p:xfrm>
          <a:off x="300038" y="712788"/>
          <a:ext cx="8610600" cy="566830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23374"/>
                <a:gridCol w="2784668"/>
                <a:gridCol w="2181926"/>
                <a:gridCol w="1520632"/>
              </a:tblGrid>
              <a:tr h="2030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Study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Rates of pneumothorax in control group using standard NRP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Rates of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pneumothorax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in Sustained inflation group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P values reported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72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Lindner 2005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4/30 (13%)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3/31 (10%)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Ns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72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Te-Pas 2005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7/103 (7%)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1/104 (1%)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0.069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34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Lista Unpublished 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</a:rPr>
                        <a:t>2014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SPR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2/124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</a:rPr>
                        <a:t>8/126         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</a:rPr>
                        <a:t>ALL AFTER  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effectLst/>
                        </a:rPr>
                        <a:t>48 hours of life None in DR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0.102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8941" name="Rectangle 1"/>
          <p:cNvSpPr>
            <a:spLocks noChangeArrowheads="1"/>
          </p:cNvSpPr>
          <p:nvPr/>
        </p:nvSpPr>
        <p:spPr bwMode="auto">
          <a:xfrm>
            <a:off x="685800" y="180975"/>
            <a:ext cx="8153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2060"/>
                </a:solidFill>
                <a:ea typeface="MS PGothic" charset="0"/>
                <a:cs typeface="Arial" charset="0"/>
              </a:rPr>
              <a:t>  Risks of air-leak in RCTs where two groups can be compared</a:t>
            </a:r>
            <a:endParaRPr lang="en-US" sz="3200" dirty="0">
              <a:solidFill>
                <a:srgbClr val="002060"/>
              </a:solidFill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43050" y="3344863"/>
          <a:ext cx="6057900" cy="1203960"/>
        </p:xfrm>
        <a:graphic>
          <a:graphicData uri="http://schemas.openxmlformats.org/drawingml/2006/table">
            <a:tbl>
              <a:tblPr/>
              <a:tblGrid>
                <a:gridCol w="3429000"/>
                <a:gridCol w="2628900"/>
              </a:tblGrid>
              <a:tr h="167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Adverse Event definitions: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Time Frame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7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Oxygen requirement of Fi02 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Symbol" pitchFamily="18" charset="2"/>
                        </a:rPr>
                        <a:t>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 40% for 2 hours or more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Within the first 48 hours post delivery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 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17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BPD – defined as abnormal chest X-ray with infant requiring &gt; 30% Oxygen or mechanical support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Radiographic evidence within the first month of life 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 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375682"/>
              </p:ext>
            </p:extLst>
          </p:nvPr>
        </p:nvGraphicFramePr>
        <p:xfrm>
          <a:off x="152400" y="838200"/>
          <a:ext cx="8915400" cy="5105400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4572000"/>
                <a:gridCol w="434340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Serious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 Adverse Event definitions: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Time Frame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solidFill>
                      <a:schemeClr val="accent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Death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Within the first 48 hours post delivery</a:t>
                      </a: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</a:endParaRPr>
                    </a:p>
                  </a:txBody>
                  <a:tcPr marL="68580" marR="68580" marT="0" marB="0" horzOverflow="overflow"/>
                </a:tc>
              </a:tr>
              <a:tr h="243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Pneumothorax, pulmonary interstitial emphysema (PIE) </a:t>
                      </a:r>
                      <a:b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</a:b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and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pneumopericardium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. </a:t>
                      </a:r>
                      <a:b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</a:b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/>
                      </a:r>
                      <a:b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</a:b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Plus data on:</a:t>
                      </a: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457200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a) any chest tube post DR</a:t>
                      </a: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457200" marR="0" lvl="0" indent="-2825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b) need for new chest tube in NICU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Radiographic evidence within the </a:t>
                      </a:r>
                      <a:b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</a:b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first 10 days of life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  <a:tr h="1295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Grade 1,2, 3 or 4 IVH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Times New Roman" pitchFamily="18" charset="0"/>
                      </a:endParaRPr>
                    </a:p>
                  </a:txBody>
                  <a:tcPr marL="68580" marR="68580" marT="0" marB="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Head ultrasound findings with the first 10 days of life </a:t>
                      </a:r>
                      <a:b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</a:b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</a:rPr>
                        <a:t>(report based only)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70432" y="139700"/>
            <a:ext cx="6781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solidFill>
                  <a:srgbClr val="002060"/>
                </a:solidFill>
                <a:latin typeface="+mn-lt"/>
                <a:cs typeface="Calibri" pitchFamily="34" charset="0"/>
              </a:rPr>
              <a:t>Safety reporting requirements</a:t>
            </a:r>
            <a:endParaRPr lang="en-US" sz="44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072675"/>
              </p:ext>
            </p:extLst>
          </p:nvPr>
        </p:nvGraphicFramePr>
        <p:xfrm>
          <a:off x="0" y="685800"/>
          <a:ext cx="9144000" cy="6024567"/>
        </p:xfrm>
        <a:graphic>
          <a:graphicData uri="http://schemas.openxmlformats.org/drawingml/2006/table">
            <a:tbl>
              <a:tblPr firstRow="1" firstCol="1"/>
              <a:tblGrid>
                <a:gridCol w="2732088"/>
                <a:gridCol w="744537"/>
                <a:gridCol w="3541713"/>
                <a:gridCol w="2125662"/>
              </a:tblGrid>
              <a:tr h="560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Investigator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Site ID #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Clinical Center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Location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Haresh Kirpalani + others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11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Hospital of the University of Pennsylvania 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Philadelphia, PA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Soraya Abbasi,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Pennsylvania Hospital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B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Philadelphia, PA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Martin Keszler,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Women &amp; Infants Hospital of Rhode Island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Providence, RI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Robin Steinhorn,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University of California, Davis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B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Davis, CA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490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Anup C. Katheria,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Sharp Mary Birch Hospital for Women &amp; Newborns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San Diego, CA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Steve M. Donn,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16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University of Michigan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B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Ann Arbor, MI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John Zupancic, MD, ScD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17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Beth  Israel Deaconess Medical School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Boston, MA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Jonathan Davis, MD 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18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Tufts University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B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Boston, MA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Peter Davis, MD, FRAXP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51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Royal Women</a:t>
                      </a:r>
                      <a:r>
                        <a:rPr kumimoji="0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’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 Hospital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Melbourne, Australia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Arjan te_Pas,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52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Leiden University Medical Center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B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Leiden, Netherlands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Helmut Hummler,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53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Children</a:t>
                      </a:r>
                      <a:r>
                        <a:rPr kumimoji="0" lang="ja-JP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’</a:t>
                      </a:r>
                      <a:r>
                        <a:rPr kumimoji="0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 Hospital, University of Ulm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Ulm, Germany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GianLuca Lista,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54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Ospedale dei Bambini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B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Milan, Italy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Georg Schmolzer, MD, PhD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55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Royal Alexandra Hospital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Edmonton, Canada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  <a:tr h="3825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Ya'cov Rabi, MD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56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Foothills Hospital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B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Medium" pitchFamily="34" charset="0"/>
                          <a:ea typeface="MS PGothic" pitchFamily="34" charset="-128"/>
                          <a:cs typeface="Arial" pitchFamily="34" charset="0"/>
                        </a:rPr>
                        <a:t>Calgary, Canada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18415" marR="184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4D0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52800" y="35777"/>
            <a:ext cx="46482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n>
                  <a:solidFill>
                    <a:srgbClr val="000090"/>
                  </a:solidFill>
                </a:ln>
                <a:ea typeface="ＭＳ Ｐゴシック" charset="0"/>
              </a:rPr>
              <a:t>SITES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1"/>
          <p:cNvGraphicFramePr>
            <a:graphicFrameLocks noChangeAspect="1"/>
          </p:cNvGraphicFramePr>
          <p:nvPr/>
        </p:nvGraphicFramePr>
        <p:xfrm>
          <a:off x="228600" y="457200"/>
          <a:ext cx="86106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Slide" r:id="rId3" imgW="2575455" imgH="1930852" progId="PowerPoint.Slide.12">
                  <p:embed/>
                </p:oleObj>
              </mc:Choice>
              <mc:Fallback>
                <p:oleObj name="Slide" r:id="rId3" imgW="2575455" imgH="1930852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"/>
                        <a:ext cx="8610600" cy="5791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6248400" y="3043238"/>
            <a:ext cx="251460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7010400" y="4419600"/>
            <a:ext cx="160020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9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5613" y="22225"/>
            <a:ext cx="8229600" cy="1143000"/>
          </a:xfrm>
        </p:spPr>
        <p:txBody>
          <a:bodyPr/>
          <a:lstStyle/>
          <a:p>
            <a:r>
              <a:rPr lang="en-US" smtClean="0"/>
              <a:t>          Training Video</a:t>
            </a:r>
          </a:p>
        </p:txBody>
      </p:sp>
      <p:pic>
        <p:nvPicPr>
          <p:cNvPr id="32771" name="SAIL SI INtervention.m4v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0"/>
            <a:ext cx="2659062" cy="1314450"/>
          </a:xfrm>
        </p:spPr>
      </p:pic>
      <p:pic>
        <p:nvPicPr>
          <p:cNvPr id="2" name="SAIL_SI_EDIT_20140304_(1920 x 108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42055"/>
            <a:ext cx="9144000" cy="5143500"/>
          </a:xfrm>
          <a:prstGeom prst="rect">
            <a:avLst/>
          </a:prstGeom>
          <a:ln>
            <a:solidFill>
              <a:schemeClr val="accent2"/>
            </a:solidFill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81000" y="9525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66"/>
                </a:solidFill>
              </a:rPr>
              <a:t>SAIL Study Training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srgbClr val="000066"/>
                </a:solidFill>
              </a:rPr>
              <a:t>Initial Orientation</a:t>
            </a:r>
          </a:p>
          <a:p>
            <a:r>
              <a:rPr lang="en-US" smtClean="0">
                <a:solidFill>
                  <a:srgbClr val="000066"/>
                </a:solidFill>
              </a:rPr>
              <a:t>Simulation Sessions</a:t>
            </a:r>
          </a:p>
          <a:p>
            <a:r>
              <a:rPr lang="en-US" smtClean="0">
                <a:solidFill>
                  <a:srgbClr val="000066"/>
                </a:solidFill>
              </a:rPr>
              <a:t>Weekly Refresher for on-service teams</a:t>
            </a:r>
          </a:p>
          <a:p>
            <a:r>
              <a:rPr lang="en-US" smtClean="0">
                <a:solidFill>
                  <a:srgbClr val="000066"/>
                </a:solidFill>
              </a:rPr>
              <a:t>Just in time training for anticipated deliveries</a:t>
            </a:r>
          </a:p>
          <a:p>
            <a:pPr lvl="1"/>
            <a:r>
              <a:rPr lang="en-US" smtClean="0">
                <a:solidFill>
                  <a:srgbClr val="000066"/>
                </a:solidFill>
              </a:rPr>
              <a:t>Protocol review</a:t>
            </a:r>
          </a:p>
          <a:p>
            <a:pPr lvl="1"/>
            <a:r>
              <a:rPr lang="en-US" smtClean="0">
                <a:solidFill>
                  <a:srgbClr val="000066"/>
                </a:solidFill>
              </a:rPr>
              <a:t>Study videos</a:t>
            </a:r>
          </a:p>
          <a:p>
            <a:pPr lvl="1"/>
            <a:r>
              <a:rPr lang="en-US" smtClean="0">
                <a:solidFill>
                  <a:srgbClr val="000066"/>
                </a:solidFill>
              </a:rPr>
              <a:t>Huddle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/>
          </p:nvPr>
        </p:nvSpPr>
        <p:spPr>
          <a:xfrm>
            <a:off x="76200" y="20638"/>
            <a:ext cx="9067800" cy="969962"/>
          </a:xfrm>
        </p:spPr>
        <p:txBody>
          <a:bodyPr/>
          <a:lstStyle/>
          <a:p>
            <a:r>
              <a:rPr lang="en-US" smtClean="0">
                <a:solidFill>
                  <a:srgbClr val="000066"/>
                </a:solidFill>
              </a:rPr>
              <a:t>Key Roles in the Delivery Room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977900"/>
          <a:ext cx="8851900" cy="5765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153"/>
                <a:gridCol w="2169972"/>
                <a:gridCol w="5358775"/>
              </a:tblGrid>
              <a:tr h="4768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44880" algn="ctr"/>
                        </a:tabLst>
                      </a:pPr>
                      <a:r>
                        <a:rPr lang="en-US" sz="16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Role	</a:t>
                      </a:r>
                      <a:endParaRPr lang="en-US" sz="16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Performed by</a:t>
                      </a:r>
                      <a:endParaRPr lang="en-US" sz="16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Responsibilities</a:t>
                      </a:r>
                      <a:endParaRPr lang="en-US" sz="16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Team Leader</a:t>
                      </a:r>
                      <a:endParaRPr lang="en-US" sz="1500" b="1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Attending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or Fellow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-Final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determination of study eligibility and direct RT to open the envelope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-Responsible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for ensuring adherence to study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algorithm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1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Study Coach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8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(if</a:t>
                      </a:r>
                      <a:r>
                        <a:rPr lang="en-US" sz="1500" b="1" baseline="0" dirty="0" smtClean="0">
                          <a:solidFill>
                            <a:srgbClr val="800000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personnel available)</a:t>
                      </a:r>
                      <a:endParaRPr lang="en-US" sz="1500" b="1" dirty="0">
                        <a:solidFill>
                          <a:srgbClr val="8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FLC,</a:t>
                      </a:r>
                      <a:r>
                        <a:rPr lang="en-US" sz="1500" baseline="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F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ellow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, or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RN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-Assists leader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for algorithm adherence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-Uses stopwatch to ensure appropriate time intervals are used, counts down these intervals aloud for the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team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-Anticipates and announces next step of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algorithm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0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Airway provider</a:t>
                      </a:r>
                      <a:endParaRPr lang="en-US" sz="1500" b="1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Fellow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or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FLC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-Clears airway and manages the facemask 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-Assesses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breathing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pattern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CV Assessor </a:t>
                      </a:r>
                      <a:endParaRPr lang="en-US" sz="1500" b="1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Pediatric resident or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FLC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-Stimulates infant and wraps in plastic 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-Performs clinical HR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assessment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-Helps occlude</a:t>
                      </a:r>
                      <a:r>
                        <a:rPr lang="en-US" sz="1500" baseline="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500" baseline="0" dirty="0" err="1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Neopuff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8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Respiratory therapist</a:t>
                      </a:r>
                      <a:endParaRPr lang="en-US" sz="1500" b="1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RT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-Opens randomization envelope and announces allocation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-Sets and adjusts </a:t>
                      </a:r>
                      <a:r>
                        <a:rPr lang="en-US" sz="1500" dirty="0" err="1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Neopuff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, titrates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O2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Bedside nurse</a:t>
                      </a:r>
                      <a:endParaRPr lang="en-US" sz="1500" b="1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RN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-Stimulates infant,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wrap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in plastic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-Applies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leads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-Assists with clinical assessment of HR, breathing pattern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01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Recorder</a:t>
                      </a:r>
                      <a:endParaRPr lang="en-US" sz="1500" b="1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RN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Real time recording of HR, respiratory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effort, interventions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every 30 seconds for the first 2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minutes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-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Thereafter records </a:t>
                      </a:r>
                      <a:r>
                        <a:rPr lang="en-US" sz="15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per </a:t>
                      </a:r>
                      <a:r>
                        <a:rPr lang="en-US" sz="15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unit protocol</a:t>
                      </a:r>
                      <a:endParaRPr lang="en-US" sz="1500" dirty="0">
                        <a:solidFill>
                          <a:srgbClr val="000066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17397" r="39999" b="36508"/>
          <a:stretch>
            <a:fillRect/>
          </a:stretch>
        </p:blipFill>
        <p:spPr bwMode="auto">
          <a:xfrm>
            <a:off x="228600" y="228600"/>
            <a:ext cx="7620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138363" y="63500"/>
            <a:ext cx="3657600" cy="6461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3600">
                <a:solidFill>
                  <a:srgbClr val="002060"/>
                </a:solidFill>
              </a:rPr>
              <a:t>SAIL Logistics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371600"/>
            <a:ext cx="8458200" cy="50784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+mj-lt"/>
                <a:ea typeface="+mn-ea"/>
              </a:rPr>
              <a:t>Neo Attending/Fellow is contacted for an OB/MFM consult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dirty="0">
              <a:solidFill>
                <a:srgbClr val="002060"/>
              </a:solidFill>
              <a:latin typeface="+mj-lt"/>
              <a:ea typeface="+mn-ea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Neo Attending/Fellow alerts the SAIL study staff for all consults  for potential deliveries   (22-26/7 wks GA) via text/phone/email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dirty="0">
              <a:solidFill>
                <a:srgbClr val="002060"/>
              </a:solidFill>
              <a:latin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SAIL study staff will approach parents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dirty="0">
              <a:solidFill>
                <a:srgbClr val="002060"/>
              </a:solidFill>
              <a:latin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If delivery is imminent and there is no time to consent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Standard of care, NRP guidelines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>
              <a:solidFill>
                <a:srgbClr val="002060"/>
              </a:solidFill>
              <a:latin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Consent is granted or declined: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SAIL study staff will alert OB/MFM via email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Update the SAIL Roster in the locked Fellows Office (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</a:rPr>
              <a:t>Ravdin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 8)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</a:rPr>
              <a:t>Update the SAIL Roster in the locked Clinical Specialist Office (ICN)</a:t>
            </a:r>
          </a:p>
          <a:p>
            <a:pPr lvl="1">
              <a:defRPr/>
            </a:pPr>
            <a:endParaRPr lang="en-US" sz="2400" dirty="0">
              <a:solidFill>
                <a:srgbClr val="002060"/>
              </a:solidFill>
              <a:latin typeface="+mj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5400">
                <a:solidFill>
                  <a:srgbClr val="000090"/>
                </a:solidFill>
              </a:rPr>
              <a:t>Establishing Lung Volume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0" y="914400"/>
            <a:ext cx="9144000" cy="661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lvl="2" eaLnBrk="1" hangingPunct="1">
              <a:buFont typeface="Arial" charset="0"/>
              <a:buChar char="•"/>
            </a:pPr>
            <a:r>
              <a:rPr lang="en-US" sz="4000">
                <a:solidFill>
                  <a:srgbClr val="000090"/>
                </a:solidFill>
              </a:rPr>
              <a:t>  	What are the physiological 	issues to overcome? </a:t>
            </a:r>
          </a:p>
          <a:p>
            <a:pPr lvl="2" eaLnBrk="1" hangingPunct="1"/>
            <a:r>
              <a:rPr lang="ja-JP" altLang="en-US" sz="4000">
                <a:solidFill>
                  <a:srgbClr val="000090"/>
                </a:solidFill>
              </a:rPr>
              <a:t>“</a:t>
            </a:r>
            <a:r>
              <a:rPr lang="en-US" altLang="ja-JP" sz="4000">
                <a:solidFill>
                  <a:srgbClr val="000090"/>
                </a:solidFill>
              </a:rPr>
              <a:t>the shadow of the valley of birth</a:t>
            </a:r>
            <a:r>
              <a:rPr lang="ja-JP" altLang="en-US" sz="4000">
                <a:solidFill>
                  <a:srgbClr val="000090"/>
                </a:solidFill>
              </a:rPr>
              <a:t>”</a:t>
            </a:r>
            <a:r>
              <a:rPr lang="en-US" altLang="ja-JP" sz="4000">
                <a:solidFill>
                  <a:srgbClr val="000090"/>
                </a:solidFill>
              </a:rPr>
              <a:t> </a:t>
            </a:r>
          </a:p>
          <a:p>
            <a:pPr lvl="2" eaLnBrk="1" hangingPunct="1"/>
            <a:r>
              <a:rPr lang="en-US" sz="4000">
                <a:solidFill>
                  <a:srgbClr val="000090"/>
                </a:solidFill>
              </a:rPr>
              <a:t>Clement Smith: AmJDisChild 1951</a:t>
            </a:r>
          </a:p>
          <a:p>
            <a:pPr lvl="2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solidFill>
                  <a:srgbClr val="000090"/>
                </a:solidFill>
              </a:rPr>
              <a:t>	fluid filled lung to air filled</a:t>
            </a:r>
          </a:p>
          <a:p>
            <a:pPr lvl="2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solidFill>
                  <a:srgbClr val="000090"/>
                </a:solidFill>
              </a:rPr>
              <a:t>     collapsing chest wall </a:t>
            </a:r>
          </a:p>
          <a:p>
            <a:pPr lvl="2" eaLnBrk="1" hangingPunct="1"/>
            <a:endParaRPr lang="en-US" sz="2400">
              <a:solidFill>
                <a:srgbClr val="000090"/>
              </a:solidFill>
            </a:endParaRPr>
          </a:p>
          <a:p>
            <a:pPr lvl="2" eaLnBrk="1" hangingPunct="1"/>
            <a:endParaRPr lang="en-US" sz="2400">
              <a:solidFill>
                <a:srgbClr val="000090"/>
              </a:solidFill>
            </a:endParaRPr>
          </a:p>
          <a:p>
            <a:pPr lvl="2" eaLnBrk="1" hangingPunct="1"/>
            <a:endParaRPr lang="en-US" sz="2400">
              <a:solidFill>
                <a:srgbClr val="000090"/>
              </a:solidFill>
            </a:endParaRPr>
          </a:p>
          <a:p>
            <a:pPr lvl="2" eaLnBrk="1" hangingPunct="1"/>
            <a:endParaRPr lang="en-US" sz="2400">
              <a:solidFill>
                <a:srgbClr val="000090"/>
              </a:solidFill>
            </a:endParaRPr>
          </a:p>
          <a:p>
            <a:pPr lvl="2" eaLnBrk="1" hangingPunct="1"/>
            <a:endParaRPr lang="en-US" sz="2400">
              <a:solidFill>
                <a:srgbClr val="000090"/>
              </a:solidFill>
            </a:endParaRPr>
          </a:p>
          <a:p>
            <a:pPr lvl="2" eaLnBrk="1" hangingPunct="1"/>
            <a:endParaRPr lang="en-US" sz="2400">
              <a:solidFill>
                <a:srgbClr val="000090"/>
              </a:solidFill>
            </a:endParaRPr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334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AutoNum type="arabicPeriod" startAt="6"/>
            </a:pPr>
            <a:r>
              <a:rPr lang="en-US" sz="1800" smtClean="0">
                <a:solidFill>
                  <a:srgbClr val="002060"/>
                </a:solidFill>
              </a:rPr>
              <a:t>If the delivery occurs within the window (&lt; 26 6/7 wks GA)</a:t>
            </a:r>
          </a:p>
          <a:p>
            <a:pPr marL="800100" lvl="1" indent="-342900">
              <a:lnSpc>
                <a:spcPct val="80000"/>
              </a:lnSpc>
              <a:buFontTx/>
              <a:buAutoNum type="arabicParenR"/>
            </a:pPr>
            <a:r>
              <a:rPr lang="en-US" sz="1800" smtClean="0">
                <a:solidFill>
                  <a:srgbClr val="002060"/>
                </a:solidFill>
              </a:rPr>
              <a:t>Prepare team for SAIL (assessment eligibility potential randomization) </a:t>
            </a:r>
          </a:p>
          <a:p>
            <a:pPr marL="1257300" lvl="2" indent="-342900">
              <a:lnSpc>
                <a:spcPct val="80000"/>
              </a:lnSpc>
              <a:buFontTx/>
              <a:buAutoNum type="arabicParenR"/>
            </a:pPr>
            <a:r>
              <a:rPr lang="en-US" sz="1800" smtClean="0">
                <a:solidFill>
                  <a:srgbClr val="002060"/>
                </a:solidFill>
              </a:rPr>
              <a:t>Huddle - may include 1-2 minute video refresher</a:t>
            </a:r>
          </a:p>
          <a:p>
            <a:pPr marL="1257300" lvl="2" indent="-342900">
              <a:lnSpc>
                <a:spcPct val="80000"/>
              </a:lnSpc>
              <a:buFontTx/>
              <a:buAutoNum type="arabicParenR"/>
            </a:pPr>
            <a:r>
              <a:rPr lang="en-US" sz="1800" smtClean="0">
                <a:solidFill>
                  <a:srgbClr val="002060"/>
                </a:solidFill>
              </a:rPr>
              <a:t>Assign roles: </a:t>
            </a:r>
          </a:p>
          <a:p>
            <a:pPr marL="1257300" lvl="2" indent="-342900">
              <a:lnSpc>
                <a:spcPct val="80000"/>
              </a:lnSpc>
              <a:buFontTx/>
              <a:buAutoNum type="arabicParenR"/>
            </a:pPr>
            <a:r>
              <a:rPr lang="en-US" sz="1800" smtClean="0">
                <a:solidFill>
                  <a:srgbClr val="002060"/>
                </a:solidFill>
              </a:rPr>
              <a:t>Multiples </a:t>
            </a:r>
          </a:p>
          <a:p>
            <a:pPr marL="1714500" lvl="3" indent="-342900">
              <a:lnSpc>
                <a:spcPct val="80000"/>
              </a:lnSpc>
              <a:buFontTx/>
              <a:buAutoNum type="arabicParenR"/>
            </a:pPr>
            <a:r>
              <a:rPr lang="en-US" sz="1800" smtClean="0">
                <a:solidFill>
                  <a:srgbClr val="002060"/>
                </a:solidFill>
              </a:rPr>
              <a:t>if both twins or all 3 triplets meet eligibility: randomized as single unit by RT staff (stratified by GA – different color envelopes)</a:t>
            </a:r>
          </a:p>
          <a:p>
            <a:pPr marL="1714500" lvl="3" indent="-342900">
              <a:lnSpc>
                <a:spcPct val="80000"/>
              </a:lnSpc>
              <a:buFontTx/>
              <a:buAutoNum type="arabicParenR"/>
            </a:pPr>
            <a:r>
              <a:rPr lang="en-US" sz="1800" smtClean="0">
                <a:solidFill>
                  <a:srgbClr val="002060"/>
                </a:solidFill>
              </a:rPr>
              <a:t>If any of multiples does not meet eligibility, (ie successfully breathing on CPAP at the 30 seconds of  life) – infant is not included. Other qualifying twin-triplets randomized single unit</a:t>
            </a:r>
          </a:p>
          <a:p>
            <a:pPr marL="1714500" lvl="3" indent="-342900">
              <a:lnSpc>
                <a:spcPct val="80000"/>
              </a:lnSpc>
              <a:buFontTx/>
              <a:buNone/>
            </a:pPr>
            <a:endParaRPr lang="en-US" sz="180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Tx/>
              <a:buAutoNum type="arabicPeriod" startAt="6"/>
            </a:pPr>
            <a:r>
              <a:rPr lang="en-US" sz="1800" smtClean="0">
                <a:solidFill>
                  <a:srgbClr val="002060"/>
                </a:solidFill>
              </a:rPr>
              <a:t>If delivery outside of window (&gt; 27 0/7 wks GA)</a:t>
            </a:r>
          </a:p>
          <a:p>
            <a:pPr marL="800100" lvl="1" indent="-342900">
              <a:lnSpc>
                <a:spcPct val="80000"/>
              </a:lnSpc>
              <a:buFontTx/>
              <a:buAutoNum type="arabicParenR"/>
            </a:pPr>
            <a:r>
              <a:rPr lang="en-US" sz="1800" smtClean="0">
                <a:solidFill>
                  <a:srgbClr val="002060"/>
                </a:solidFill>
              </a:rPr>
              <a:t>Infant is ineligible, continue with standard of care, NRP</a:t>
            </a:r>
          </a:p>
          <a:p>
            <a:pPr marL="800100" lvl="1" indent="-342900">
              <a:lnSpc>
                <a:spcPct val="80000"/>
              </a:lnSpc>
              <a:buFontTx/>
              <a:buAutoNum type="arabicParenR"/>
            </a:pPr>
            <a:endParaRPr lang="en-US" sz="180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buFontTx/>
              <a:buAutoNum type="arabicPeriod" startAt="6"/>
            </a:pPr>
            <a:r>
              <a:rPr lang="en-US" sz="1800" smtClean="0">
                <a:solidFill>
                  <a:srgbClr val="002060"/>
                </a:solidFill>
              </a:rPr>
              <a:t>If mother is discharged and re-admitted within window (26 6/7 wks GA)</a:t>
            </a:r>
          </a:p>
          <a:p>
            <a:pPr marL="800100" lvl="1" indent="-342900">
              <a:lnSpc>
                <a:spcPct val="80000"/>
              </a:lnSpc>
              <a:buFontTx/>
              <a:buNone/>
            </a:pPr>
            <a:r>
              <a:rPr lang="en-US" sz="1800" smtClean="0">
                <a:solidFill>
                  <a:srgbClr val="002060"/>
                </a:solidFill>
              </a:rPr>
              <a:t>SAIL study staff will reaffirm mother</a:t>
            </a:r>
            <a:r>
              <a:rPr lang="ja-JP" altLang="en-US" sz="1800" smtClean="0">
                <a:solidFill>
                  <a:srgbClr val="002060"/>
                </a:solidFill>
              </a:rPr>
              <a:t>’</a:t>
            </a:r>
            <a:r>
              <a:rPr lang="en-US" altLang="ja-JP" sz="1800" smtClean="0">
                <a:solidFill>
                  <a:srgbClr val="002060"/>
                </a:solidFill>
              </a:rPr>
              <a:t>s approval for study intervention (time permitting)</a:t>
            </a:r>
          </a:p>
          <a:p>
            <a:pPr marL="800100" lvl="1" indent="-342900">
              <a:lnSpc>
                <a:spcPct val="80000"/>
              </a:lnSpc>
              <a:buFontTx/>
              <a:buAutoNum type="arabicPeriod"/>
            </a:pPr>
            <a:endParaRPr lang="en-US" sz="1800" smtClean="0">
              <a:solidFill>
                <a:srgbClr val="002060"/>
              </a:solidFill>
            </a:endParaRPr>
          </a:p>
          <a:p>
            <a:pPr marL="800100" lvl="1" indent="-342900">
              <a:lnSpc>
                <a:spcPct val="80000"/>
              </a:lnSpc>
              <a:buFontTx/>
              <a:buAutoNum type="arabicPeriod"/>
            </a:pPr>
            <a:endParaRPr lang="en-US" sz="1800" smtClean="0">
              <a:solidFill>
                <a:srgbClr val="002060"/>
              </a:solidFill>
            </a:endParaRPr>
          </a:p>
          <a:p>
            <a:pPr marL="800100" lvl="1" indent="-342900">
              <a:lnSpc>
                <a:spcPct val="80000"/>
              </a:lnSpc>
              <a:buFontTx/>
              <a:buAutoNum type="arabicPeriod"/>
            </a:pPr>
            <a:endParaRPr lang="en-US" sz="1800" smtClean="0">
              <a:solidFill>
                <a:srgbClr val="002060"/>
              </a:solidFill>
            </a:endParaRPr>
          </a:p>
          <a:p>
            <a:pPr marL="800100" lvl="1" indent="-342900">
              <a:lnSpc>
                <a:spcPct val="80000"/>
              </a:lnSpc>
              <a:buFontTx/>
              <a:buAutoNum type="arabicPeriod"/>
            </a:pPr>
            <a:endParaRPr lang="en-US" sz="180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endParaRPr lang="en-US" sz="2200" smtClean="0">
              <a:solidFill>
                <a:srgbClr val="002060"/>
              </a:solidFill>
            </a:endParaRPr>
          </a:p>
        </p:txBody>
      </p:sp>
      <p:sp>
        <p:nvSpPr>
          <p:cNvPr id="36867" name="TextBox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46112"/>
          </a:xfrm>
          <a:ln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SAIL Logistics continued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2060"/>
                </a:solidFill>
              </a:rPr>
              <a:t>SAIL Study Parent logs and Team Roster</a:t>
            </a:r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304800" y="1295400"/>
            <a:ext cx="83820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rgbClr val="000066"/>
                </a:solidFill>
              </a:rPr>
              <a:t>SAIL Roster contains personal health information. This roster will need to be kept in a </a:t>
            </a:r>
            <a:r>
              <a:rPr lang="en-US" sz="2400" b="1" u="sng">
                <a:solidFill>
                  <a:srgbClr val="000066"/>
                </a:solidFill>
              </a:rPr>
              <a:t>locked</a:t>
            </a:r>
            <a:r>
              <a:rPr lang="en-US" sz="2400">
                <a:solidFill>
                  <a:srgbClr val="000066"/>
                </a:solidFill>
              </a:rPr>
              <a:t> </a:t>
            </a:r>
            <a:r>
              <a:rPr lang="en-US" sz="2000">
                <a:solidFill>
                  <a:srgbClr val="000066"/>
                </a:solidFill>
              </a:rPr>
              <a:t>office to protect identity of the mothers.</a:t>
            </a:r>
          </a:p>
          <a:p>
            <a:pPr eaLnBrk="1" hangingPunct="1">
              <a:buFont typeface="Arial" charset="0"/>
              <a:buAutoNum type="arabicPeriod"/>
            </a:pPr>
            <a:endParaRPr lang="en-US" sz="2000">
              <a:solidFill>
                <a:srgbClr val="000066"/>
              </a:solidFill>
            </a:endParaRPr>
          </a:p>
          <a:p>
            <a:pPr eaLnBrk="1" hangingPunct="1"/>
            <a:r>
              <a:rPr lang="en-US" sz="2000">
                <a:solidFill>
                  <a:srgbClr val="000066"/>
                </a:solidFill>
              </a:rPr>
              <a:t>The SAIL Roster will contain the following information:</a:t>
            </a:r>
          </a:p>
          <a:p>
            <a:pPr eaLnBrk="1" hangingPunct="1">
              <a:buFont typeface="Arial" charset="0"/>
              <a:buAutoNum type="arabicPeriod"/>
            </a:pPr>
            <a:endParaRPr lang="en-US" sz="2000">
              <a:solidFill>
                <a:srgbClr val="000066"/>
              </a:solidFill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en-US" sz="2000">
                <a:solidFill>
                  <a:srgbClr val="000066"/>
                </a:solidFill>
              </a:rPr>
              <a:t>Name of Mother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2000">
                <a:solidFill>
                  <a:srgbClr val="000066"/>
                </a:solidFill>
              </a:rPr>
              <a:t>Date of admission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2000">
                <a:solidFill>
                  <a:srgbClr val="000066"/>
                </a:solidFill>
              </a:rPr>
              <a:t>Date of Neo consult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2000">
                <a:solidFill>
                  <a:srgbClr val="000066"/>
                </a:solidFill>
              </a:rPr>
              <a:t>GA at time of consult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2000">
                <a:solidFill>
                  <a:srgbClr val="000066"/>
                </a:solidFill>
              </a:rPr>
              <a:t>SAIL consent outcome (consent obtained or declined)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2000">
                <a:solidFill>
                  <a:srgbClr val="000066"/>
                </a:solidFill>
              </a:rPr>
              <a:t>27 0/7 wks GA date – out of eligibility window</a:t>
            </a: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1828800" y="5181600"/>
            <a:ext cx="6553200" cy="14779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000066"/>
                </a:solidFill>
              </a:rPr>
              <a:t>SAIL Study Staff Contact List:</a:t>
            </a:r>
          </a:p>
          <a:p>
            <a:pPr eaLnBrk="1" hangingPunct="1"/>
            <a:endParaRPr lang="en-US" b="1">
              <a:solidFill>
                <a:srgbClr val="000066"/>
              </a:solidFill>
            </a:endParaRPr>
          </a:p>
          <a:p>
            <a:pPr eaLnBrk="1" hangingPunct="1"/>
            <a:r>
              <a:rPr lang="en-US" b="1">
                <a:solidFill>
                  <a:srgbClr val="000066"/>
                </a:solidFill>
              </a:rPr>
              <a:t>Liz Foglia		© 267-441-7144</a:t>
            </a:r>
          </a:p>
          <a:p>
            <a:pPr eaLnBrk="1" hangingPunct="1"/>
            <a:r>
              <a:rPr lang="en-US" b="1">
                <a:solidFill>
                  <a:srgbClr val="000066"/>
                </a:solidFill>
              </a:rPr>
              <a:t>Aasma Chaudhary 	© 215-917-2322</a:t>
            </a:r>
          </a:p>
          <a:p>
            <a:pPr eaLnBrk="1" hangingPunct="1"/>
            <a:r>
              <a:rPr lang="en-US" b="1">
                <a:solidFill>
                  <a:srgbClr val="000066"/>
                </a:solidFill>
              </a:rPr>
              <a:t>Haresh Kirpalani	© 267-844-3233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211763"/>
          </a:xfrm>
        </p:spPr>
        <p:txBody>
          <a:bodyPr/>
          <a:lstStyle/>
          <a:p>
            <a:pPr lvl="1">
              <a:buFont typeface="Wingdings 2" pitchFamily="18" charset="2"/>
              <a:buChar char=""/>
              <a:defRPr/>
            </a:pPr>
            <a:endParaRPr lang="en-US" dirty="0" smtClean="0">
              <a:solidFill>
                <a:srgbClr val="000090"/>
              </a:solidFill>
              <a:ea typeface="+mn-ea"/>
            </a:endParaRPr>
          </a:p>
          <a:p>
            <a:pPr lvl="1"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rgbClr val="000090"/>
                </a:solidFill>
                <a:ea typeface="+mn-ea"/>
              </a:rPr>
              <a:t>Who opens the randomization envelope?</a:t>
            </a:r>
          </a:p>
          <a:p>
            <a:pPr marL="457200" lvl="1" indent="0">
              <a:buFontTx/>
              <a:buNone/>
              <a:defRPr/>
            </a:pPr>
            <a:r>
              <a:rPr lang="en-US" dirty="0" smtClean="0">
                <a:solidFill>
                  <a:srgbClr val="000090"/>
                </a:solidFill>
                <a:ea typeface="+mn-ea"/>
              </a:rPr>
              <a:t>	At HUP: the RT or </a:t>
            </a:r>
            <a:r>
              <a:rPr lang="en-US" dirty="0" err="1" smtClean="0">
                <a:solidFill>
                  <a:srgbClr val="000090"/>
                </a:solidFill>
                <a:ea typeface="+mn-ea"/>
              </a:rPr>
              <a:t>Neopuff</a:t>
            </a:r>
            <a:r>
              <a:rPr lang="en-US" dirty="0" smtClean="0">
                <a:solidFill>
                  <a:srgbClr val="000090"/>
                </a:solidFill>
                <a:ea typeface="+mn-ea"/>
              </a:rPr>
              <a:t> operator</a:t>
            </a:r>
          </a:p>
          <a:p>
            <a:pPr marL="457200" lvl="1" indent="0">
              <a:buFontTx/>
              <a:buNone/>
              <a:defRPr/>
            </a:pPr>
            <a:endParaRPr lang="en-US" dirty="0" smtClean="0">
              <a:solidFill>
                <a:srgbClr val="000090"/>
              </a:solidFill>
              <a:ea typeface="+mn-ea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rgbClr val="000090"/>
                </a:solidFill>
                <a:ea typeface="+mn-ea"/>
              </a:rPr>
              <a:t>How is time tracked?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90"/>
                </a:solidFill>
                <a:ea typeface="+mn-ea"/>
              </a:rPr>
              <a:t>Recording nurse: overall time-keeper for resuscitation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0090"/>
                </a:solidFill>
                <a:ea typeface="+mn-ea"/>
              </a:rPr>
              <a:t>Additional countdown timer set for 15 second intervals</a:t>
            </a:r>
          </a:p>
          <a:p>
            <a:pPr lvl="1">
              <a:lnSpc>
                <a:spcPct val="130000"/>
              </a:lnSpc>
              <a:buFont typeface="Wingdings 2" pitchFamily="18" charset="2"/>
              <a:buChar char=""/>
              <a:defRPr/>
            </a:pPr>
            <a:endParaRPr lang="en-US" dirty="0" smtClean="0">
              <a:solidFill>
                <a:srgbClr val="000090"/>
              </a:solidFill>
              <a:ea typeface="+mn-ea"/>
            </a:endParaRPr>
          </a:p>
          <a:p>
            <a:pPr lvl="1">
              <a:lnSpc>
                <a:spcPct val="130000"/>
              </a:lnSpc>
              <a:buFont typeface="Wingdings 2" pitchFamily="18" charset="2"/>
              <a:buChar char=""/>
              <a:defRPr/>
            </a:pPr>
            <a:r>
              <a:rPr lang="en-US" dirty="0" smtClean="0">
                <a:solidFill>
                  <a:srgbClr val="000090"/>
                </a:solidFill>
                <a:ea typeface="+mn-ea"/>
              </a:rPr>
              <a:t>Increasing the PIP for the second SI: this can only happen </a:t>
            </a:r>
            <a:r>
              <a:rPr lang="en-US" u="sng" dirty="0" smtClean="0">
                <a:solidFill>
                  <a:srgbClr val="000090"/>
                </a:solidFill>
                <a:ea typeface="+mn-ea"/>
              </a:rPr>
              <a:t>once the </a:t>
            </a:r>
            <a:r>
              <a:rPr lang="en-US" u="sng" dirty="0" err="1" smtClean="0">
                <a:solidFill>
                  <a:srgbClr val="000090"/>
                </a:solidFill>
                <a:ea typeface="+mn-ea"/>
              </a:rPr>
              <a:t>neopuff</a:t>
            </a:r>
            <a:r>
              <a:rPr lang="en-US" u="sng" dirty="0" smtClean="0">
                <a:solidFill>
                  <a:srgbClr val="000090"/>
                </a:solidFill>
                <a:ea typeface="+mn-ea"/>
              </a:rPr>
              <a:t> is occluded</a:t>
            </a:r>
          </a:p>
          <a:p>
            <a:pPr marL="0" indent="0">
              <a:buFontTx/>
              <a:buNone/>
              <a:defRPr/>
            </a:pPr>
            <a:endParaRPr lang="en-US" sz="4000" dirty="0">
              <a:solidFill>
                <a:srgbClr val="000090"/>
              </a:solidFill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3600" dirty="0" smtClean="0">
                <a:solidFill>
                  <a:srgbClr val="000090"/>
                </a:solidFill>
                <a:ea typeface="+mj-ea"/>
                <a:cs typeface="+mj-cs"/>
              </a:rPr>
              <a:t>   Frequently asked questions: Operational</a:t>
            </a:r>
            <a:endParaRPr lang="en-US" sz="3600" dirty="0">
              <a:solidFill>
                <a:srgbClr val="00009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3700" y="914400"/>
            <a:ext cx="8763000" cy="5138738"/>
          </a:xfrm>
        </p:spPr>
        <p:txBody>
          <a:bodyPr/>
          <a:lstStyle/>
          <a:p>
            <a:pPr>
              <a:buFont typeface="Wingdings 2" pitchFamily="18" charset="2"/>
              <a:buChar char=""/>
              <a:defRPr/>
            </a:pPr>
            <a:r>
              <a:rPr lang="en-US" sz="2800" dirty="0" smtClean="0">
                <a:solidFill>
                  <a:srgbClr val="000066"/>
                </a:solidFill>
                <a:ea typeface="+mn-ea"/>
                <a:cs typeface="+mn-cs"/>
              </a:rPr>
              <a:t>Are both inadequate respiratory effort </a:t>
            </a:r>
            <a:r>
              <a:rPr lang="en-US" sz="2800" u="sng" dirty="0" smtClean="0">
                <a:solidFill>
                  <a:srgbClr val="000066"/>
                </a:solidFill>
                <a:ea typeface="+mn-ea"/>
                <a:cs typeface="+mn-cs"/>
              </a:rPr>
              <a:t>AND</a:t>
            </a:r>
            <a:r>
              <a:rPr lang="en-US" sz="2800" dirty="0" smtClean="0">
                <a:solidFill>
                  <a:srgbClr val="000066"/>
                </a:solidFill>
                <a:ea typeface="+mn-ea"/>
                <a:cs typeface="+mn-cs"/>
              </a:rPr>
              <a:t> HR&lt;100 required for trial eligibility, or is either criteria sufficient?</a:t>
            </a:r>
          </a:p>
          <a:p>
            <a:pPr>
              <a:buFont typeface="Wingdings 2" pitchFamily="18" charset="2"/>
              <a:buChar char=""/>
              <a:defRPr/>
            </a:pPr>
            <a:r>
              <a:rPr lang="en-US" sz="2800" dirty="0" smtClean="0">
                <a:solidFill>
                  <a:srgbClr val="000066"/>
                </a:solidFill>
                <a:ea typeface="+mn-ea"/>
                <a:cs typeface="+mn-cs"/>
              </a:rPr>
              <a:t>What is inadequate/adequate respiratory effort?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000066"/>
                </a:solidFill>
                <a:ea typeface="+mn-ea"/>
              </a:rPr>
              <a:t>Inadequate effort: Apnea or gasping respirations</a:t>
            </a:r>
          </a:p>
          <a:p>
            <a:pPr>
              <a:buFont typeface="Wingdings 2" pitchFamily="18" charset="2"/>
              <a:buChar char=""/>
              <a:defRPr/>
            </a:pPr>
            <a:r>
              <a:rPr lang="en-US" sz="2800" dirty="0" smtClean="0">
                <a:solidFill>
                  <a:srgbClr val="000066"/>
                </a:solidFill>
                <a:ea typeface="+mn-ea"/>
                <a:cs typeface="+mn-cs"/>
              </a:rPr>
              <a:t>Do I have to wait 30 seconds before determining eligibility and  randomizing?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000066"/>
                </a:solidFill>
                <a:ea typeface="+mn-ea"/>
              </a:rPr>
              <a:t>No: this should take no more than 30s but can take less than 30s</a:t>
            </a:r>
          </a:p>
          <a:p>
            <a:pPr>
              <a:buFont typeface="Wingdings 2" pitchFamily="18" charset="2"/>
              <a:buChar char=""/>
              <a:defRPr/>
            </a:pPr>
            <a:r>
              <a:rPr lang="en-US" sz="2800" dirty="0" smtClean="0">
                <a:solidFill>
                  <a:srgbClr val="000066"/>
                </a:solidFill>
                <a:ea typeface="+mn-ea"/>
                <a:cs typeface="+mn-cs"/>
              </a:rPr>
              <a:t>If baby initially adequate respiratory effort; but then becomes apneic-WOB high after randomization period, </a:t>
            </a:r>
            <a:r>
              <a:rPr lang="en-US" sz="2800" u="sng" dirty="0" smtClean="0">
                <a:solidFill>
                  <a:srgbClr val="000066"/>
                </a:solidFill>
                <a:ea typeface="+mn-ea"/>
                <a:cs typeface="+mn-cs"/>
              </a:rPr>
              <a:t>study window closed by 60 </a:t>
            </a:r>
            <a:r>
              <a:rPr lang="en-US" sz="2800" u="sng" dirty="0" err="1" smtClean="0">
                <a:solidFill>
                  <a:srgbClr val="000066"/>
                </a:solidFill>
                <a:ea typeface="+mn-ea"/>
                <a:cs typeface="+mn-cs"/>
              </a:rPr>
              <a:t>secs</a:t>
            </a:r>
            <a:endParaRPr lang="en-US" sz="2800" u="sng" dirty="0" smtClean="0">
              <a:solidFill>
                <a:srgbClr val="000066"/>
              </a:solidFill>
              <a:ea typeface="+mn-ea"/>
              <a:cs typeface="+mn-cs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000066"/>
                </a:solidFill>
                <a:ea typeface="+mn-ea"/>
              </a:rPr>
              <a:t>Not randomized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000066"/>
                </a:solidFill>
                <a:ea typeface="+mj-ea"/>
                <a:cs typeface="+mj-cs"/>
              </a:rPr>
              <a:t>Frequently asked questions: protocol</a:t>
            </a:r>
            <a:endParaRPr lang="en-US" sz="3600" dirty="0">
              <a:solidFill>
                <a:srgbClr val="000066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  <a:ea typeface="+mj-ea"/>
                <a:cs typeface="+mj-cs"/>
              </a:rPr>
              <a:t>Frequently asked questions: PPV</a:t>
            </a:r>
            <a:endParaRPr lang="en-US" dirty="0">
              <a:solidFill>
                <a:srgbClr val="000090"/>
              </a:solidFill>
              <a:ea typeface="+mj-ea"/>
              <a:cs typeface="+mj-cs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/>
          <a:lstStyle/>
          <a:p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If the baby</a:t>
            </a:r>
            <a:r>
              <a:rPr lang="ja-JP" altLang="en-US" smtClean="0">
                <a:solidFill>
                  <a:srgbClr val="000090"/>
                </a:solidFill>
                <a:latin typeface="Franklin Gothic Medium" pitchFamily="34" charset="0"/>
              </a:rPr>
              <a:t>’</a:t>
            </a:r>
            <a:r>
              <a:rPr lang="en-US" altLang="ja-JP" smtClean="0">
                <a:solidFill>
                  <a:srgbClr val="000090"/>
                </a:solidFill>
                <a:latin typeface="Franklin Gothic Medium" pitchFamily="34" charset="0"/>
              </a:rPr>
              <a:t>s heart rate is less than 60 at </a:t>
            </a:r>
            <a:r>
              <a:rPr lang="en-US" altLang="ja-JP" i="1" smtClean="0">
                <a:solidFill>
                  <a:srgbClr val="000090"/>
                </a:solidFill>
                <a:latin typeface="Franklin Gothic Medium" pitchFamily="34" charset="0"/>
              </a:rPr>
              <a:t>any</a:t>
            </a:r>
            <a:r>
              <a:rPr lang="en-US" altLang="ja-JP" smtClean="0">
                <a:solidFill>
                  <a:srgbClr val="000090"/>
                </a:solidFill>
                <a:latin typeface="Franklin Gothic Medium" pitchFamily="34" charset="0"/>
              </a:rPr>
              <a:t> point in the resuscitation, should I perform PPV?</a:t>
            </a:r>
          </a:p>
          <a:p>
            <a:pPr lvl="1"/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Between SI 1 and 2? </a:t>
            </a:r>
          </a:p>
          <a:p>
            <a:pPr lvl="1"/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After 2</a:t>
            </a:r>
            <a:r>
              <a:rPr lang="en-US" baseline="30000" smtClean="0">
                <a:solidFill>
                  <a:srgbClr val="000090"/>
                </a:solidFill>
                <a:latin typeface="Franklin Gothic Medium" pitchFamily="34" charset="0"/>
              </a:rPr>
              <a:t>nd</a:t>
            </a:r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 SI?</a:t>
            </a:r>
          </a:p>
          <a:p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Do I </a:t>
            </a:r>
            <a:r>
              <a:rPr lang="en-US" i="1" smtClean="0">
                <a:solidFill>
                  <a:srgbClr val="000090"/>
                </a:solidFill>
                <a:latin typeface="Franklin Gothic Medium" pitchFamily="34" charset="0"/>
              </a:rPr>
              <a:t>have</a:t>
            </a:r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 to perform PPV?</a:t>
            </a:r>
          </a:p>
          <a:p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How long should I perform PPV?</a:t>
            </a:r>
          </a:p>
          <a:p>
            <a:r>
              <a:rPr lang="en-US" smtClean="0">
                <a:solidFill>
                  <a:srgbClr val="000090"/>
                </a:solidFill>
                <a:latin typeface="Franklin Gothic Medium" pitchFamily="34" charset="0"/>
              </a:rPr>
              <a:t>If the HR does not improve &gt;60 within 15 seconds, should I continue the algorithm?</a:t>
            </a:r>
          </a:p>
          <a:p>
            <a:endParaRPr lang="en-US" smtClean="0">
              <a:solidFill>
                <a:srgbClr val="000090"/>
              </a:solidFill>
              <a:latin typeface="Franklin Gothic Mediu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219752"/>
            <a:ext cx="8001000" cy="4638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1752600" y="6488113"/>
            <a:ext cx="586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http://www.fasebj.org/content/21/12/3329/suppl/DC1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463"/>
            <a:ext cx="8162925" cy="220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5943600" y="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/>
              <a:t>2007</a:t>
            </a:r>
          </a:p>
        </p:txBody>
      </p:sp>
      <p:pic>
        <p:nvPicPr>
          <p:cNvPr id="3" name="07-8208SuppMovie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856810" y="2351087"/>
            <a:ext cx="5229790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6938" cy="32004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2743200"/>
            <a:ext cx="4876800" cy="3381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Sato K Ann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ＭＳ Ｐゴシック" charset="0"/>
              </a:rPr>
              <a:t>Otol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ＭＳ Ｐゴシック" charset="0"/>
              </a:rPr>
              <a:t>Rhinol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ＭＳ Ｐゴシック" charset="0"/>
              </a:rPr>
              <a:t>Laryngol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. 2006 115:816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449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572000" y="4876800"/>
            <a:ext cx="4572000" cy="3381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       Grossmann G,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ＭＳ Ｐゴシック" charset="0"/>
              </a:rPr>
              <a:t>Eur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 J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ＭＳ Ｐゴシック" charset="0"/>
              </a:rPr>
              <a:t>Pediatr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 1986 145:361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640263" y="2743200"/>
            <a:ext cx="4503737" cy="584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 Necrotizing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ＭＳ Ｐゴシック" charset="0"/>
              </a:rPr>
              <a:t>TracheoBronchitis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ＭＳ Ｐゴシック" charset="0"/>
              </a:rPr>
              <a:t> Kirpalani H CCM1985</a:t>
            </a:r>
          </a:p>
        </p:txBody>
      </p:sp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724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6550025"/>
            <a:ext cx="4572000" cy="3079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CA" sz="1400" dirty="0" err="1">
                <a:solidFill>
                  <a:srgbClr val="FFFFFF"/>
                </a:solidFill>
                <a:latin typeface="Arial" pitchFamily="34" charset="0"/>
                <a:cs typeface="ＭＳ Ｐゴシック" charset="0"/>
              </a:rPr>
              <a:t>Reyburn</a:t>
            </a:r>
            <a:r>
              <a:rPr lang="en-CA" sz="1400" dirty="0">
                <a:solidFill>
                  <a:srgbClr val="FFFFFF"/>
                </a:solidFill>
                <a:latin typeface="Arial" pitchFamily="34" charset="0"/>
                <a:cs typeface="ＭＳ Ｐゴシック" charset="0"/>
              </a:rPr>
              <a:t> M. Am J </a:t>
            </a:r>
            <a:r>
              <a:rPr lang="en-CA" sz="1400" dirty="0" err="1">
                <a:solidFill>
                  <a:srgbClr val="FFFFFF"/>
                </a:solidFill>
                <a:latin typeface="Arial" pitchFamily="34" charset="0"/>
                <a:cs typeface="ＭＳ Ｐゴシック" charset="0"/>
              </a:rPr>
              <a:t>Respir</a:t>
            </a:r>
            <a:r>
              <a:rPr lang="en-CA" sz="1400" dirty="0">
                <a:solidFill>
                  <a:srgbClr val="FFFFFF"/>
                </a:solidFill>
                <a:latin typeface="Arial" pitchFamily="34" charset="0"/>
                <a:cs typeface="ＭＳ Ｐゴシック" charset="0"/>
              </a:rPr>
              <a:t> </a:t>
            </a:r>
            <a:r>
              <a:rPr lang="en-CA" sz="1400" dirty="0" err="1">
                <a:solidFill>
                  <a:srgbClr val="FFFFFF"/>
                </a:solidFill>
                <a:latin typeface="Arial" pitchFamily="34" charset="0"/>
                <a:cs typeface="ＭＳ Ｐゴシック" charset="0"/>
              </a:rPr>
              <a:t>Crit</a:t>
            </a:r>
            <a:r>
              <a:rPr lang="en-CA" sz="1400" dirty="0">
                <a:solidFill>
                  <a:srgbClr val="FFFFFF"/>
                </a:solidFill>
                <a:latin typeface="Arial" pitchFamily="34" charset="0"/>
                <a:cs typeface="ＭＳ Ｐゴシック" charset="0"/>
              </a:rPr>
              <a:t> Care Med. 2008 </a:t>
            </a:r>
            <a:endParaRPr lang="en-US" sz="1400" dirty="0">
              <a:solidFill>
                <a:srgbClr val="FFFFFF"/>
              </a:solidFill>
              <a:latin typeface="Arial" pitchFamily="34" charset="0"/>
              <a:cs typeface="ＭＳ Ｐゴシック" charset="0"/>
            </a:endParaRPr>
          </a:p>
        </p:txBody>
      </p:sp>
      <p:sp>
        <p:nvSpPr>
          <p:cNvPr id="247819" name="TextBox 11"/>
          <p:cNvSpPr txBox="1">
            <a:spLocks noChangeArrowheads="1"/>
          </p:cNvSpPr>
          <p:nvPr/>
        </p:nvSpPr>
        <p:spPr bwMode="auto">
          <a:xfrm>
            <a:off x="4775200" y="6550025"/>
            <a:ext cx="1150938" cy="2778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Control </a:t>
            </a:r>
          </a:p>
        </p:txBody>
      </p:sp>
      <p:sp>
        <p:nvSpPr>
          <p:cNvPr id="247820" name="TextBox 13"/>
          <p:cNvSpPr txBox="1">
            <a:spLocks noChangeArrowheads="1"/>
          </p:cNvSpPr>
          <p:nvPr/>
        </p:nvSpPr>
        <p:spPr bwMode="auto">
          <a:xfrm>
            <a:off x="6197600" y="6581775"/>
            <a:ext cx="1354138" cy="46196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Ventilation no SFT</a:t>
            </a:r>
          </a:p>
        </p:txBody>
      </p:sp>
      <p:sp>
        <p:nvSpPr>
          <p:cNvPr id="247821" name="TextBox 14"/>
          <p:cNvSpPr txBox="1">
            <a:spLocks noChangeArrowheads="1"/>
          </p:cNvSpPr>
          <p:nvPr/>
        </p:nvSpPr>
        <p:spPr bwMode="auto">
          <a:xfrm>
            <a:off x="7789863" y="6581775"/>
            <a:ext cx="1354137" cy="2762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FFFF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Ventilation + SFT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8675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693863" y="6115050"/>
            <a:ext cx="624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Milner AD, Vyas H. Lung expansion at birth</a:t>
            </a:r>
          </a:p>
          <a:p>
            <a:r>
              <a:rPr lang="en-US"/>
              <a:t>J Pediatr. 1982;101:879-86.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04800"/>
            <a:ext cx="4191000" cy="1846263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ea typeface="+mn-ea"/>
              </a:rPr>
              <a:t>First Spontaneous Breath</a:t>
            </a:r>
            <a:endParaRPr lang="en-US" b="1" dirty="0">
              <a:solidFill>
                <a:srgbClr val="002060"/>
              </a:solidFill>
              <a:ea typeface="+mn-ea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dirty="0">
                <a:solidFill>
                  <a:srgbClr val="002060"/>
                </a:solidFill>
                <a:ea typeface="+mn-ea"/>
              </a:rPr>
              <a:t>First excursion is expiratory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dirty="0">
                <a:solidFill>
                  <a:srgbClr val="002060"/>
                </a:solidFill>
                <a:ea typeface="+mn-ea"/>
              </a:rPr>
              <a:t>Wide range of Opening Pressures, sometimes up to 90 cm H2O</a:t>
            </a:r>
          </a:p>
          <a:p>
            <a:pPr marL="342900" indent="-342900">
              <a:buFontTx/>
              <a:buAutoNum type="arabicPeriod"/>
              <a:defRPr/>
            </a:pPr>
            <a:endParaRPr lang="en-US" dirty="0">
              <a:solidFill>
                <a:srgbClr val="002060"/>
              </a:solidFill>
              <a:ea typeface="+mn-ea"/>
            </a:endParaRPr>
          </a:p>
          <a:p>
            <a:pPr>
              <a:defRPr/>
            </a:pPr>
            <a:endParaRPr lang="en-US" dirty="0">
              <a:solidFill>
                <a:srgbClr val="002060"/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4191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5538" y="461963"/>
            <a:ext cx="5516562" cy="525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6705600" y="57150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/>
              <a:t>1kPa=10 cm H20</a:t>
            </a:r>
          </a:p>
        </p:txBody>
      </p:sp>
      <p:sp>
        <p:nvSpPr>
          <p:cNvPr id="13317" name="TextBox 3"/>
          <p:cNvSpPr txBox="1">
            <a:spLocks noChangeArrowheads="1"/>
          </p:cNvSpPr>
          <p:nvPr/>
        </p:nvSpPr>
        <p:spPr bwMode="auto">
          <a:xfrm>
            <a:off x="0" y="0"/>
            <a:ext cx="9182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400">
                <a:cs typeface="Arial" charset="0"/>
              </a:rPr>
              <a:t>Boon AW, Milner AD, Hopkin IE: J Pediatrics 1979; 95: 1031</a:t>
            </a:r>
          </a:p>
        </p:txBody>
      </p:sp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381000" y="4830763"/>
            <a:ext cx="4635500" cy="14779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002060"/>
                </a:solidFill>
              </a:rPr>
              <a:t>      Using </a:t>
            </a:r>
            <a:r>
              <a:rPr lang="ja-JP" altLang="en-US" b="1">
                <a:solidFill>
                  <a:srgbClr val="002060"/>
                </a:solidFill>
              </a:rPr>
              <a:t>‘</a:t>
            </a:r>
            <a:r>
              <a:rPr lang="en-US" altLang="ja-JP" b="1">
                <a:solidFill>
                  <a:srgbClr val="002060"/>
                </a:solidFill>
              </a:rPr>
              <a:t>Fast Rate</a:t>
            </a:r>
            <a:r>
              <a:rPr lang="ja-JP" altLang="en-US" b="1">
                <a:solidFill>
                  <a:srgbClr val="002060"/>
                </a:solidFill>
              </a:rPr>
              <a:t>’</a:t>
            </a:r>
            <a:r>
              <a:rPr lang="en-US" altLang="ja-JP" b="1">
                <a:solidFill>
                  <a:srgbClr val="002060"/>
                </a:solidFill>
              </a:rPr>
              <a:t> Ventilation It 1 sec</a:t>
            </a:r>
          </a:p>
          <a:p>
            <a:pPr eaLnBrk="1" hangingPunct="1">
              <a:buFontTx/>
              <a:buAutoNum type="arabicPeriod"/>
            </a:pPr>
            <a:r>
              <a:rPr lang="en-US">
                <a:solidFill>
                  <a:srgbClr val="002060"/>
                </a:solidFill>
              </a:rPr>
              <a:t>Opening pressures initially high but become lower  </a:t>
            </a:r>
          </a:p>
          <a:p>
            <a:pPr eaLnBrk="1" hangingPunct="1">
              <a:buFontTx/>
              <a:buAutoNum type="arabicPeriod"/>
            </a:pPr>
            <a:r>
              <a:rPr lang="en-US">
                <a:solidFill>
                  <a:srgbClr val="002060"/>
                </a:solidFill>
              </a:rPr>
              <a:t> FRC forms usually only during infant</a:t>
            </a:r>
            <a:r>
              <a:rPr lang="ja-JP" altLang="en-US">
                <a:solidFill>
                  <a:srgbClr val="002060"/>
                </a:solidFill>
              </a:rPr>
              <a:t>’</a:t>
            </a:r>
            <a:r>
              <a:rPr lang="en-US" altLang="ja-JP">
                <a:solidFill>
                  <a:srgbClr val="002060"/>
                </a:solidFill>
              </a:rPr>
              <a:t>s own respirations</a:t>
            </a:r>
            <a:endParaRPr 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-17463"/>
            <a:ext cx="7366000" cy="45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962400"/>
            <a:ext cx="57515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638800" y="4535488"/>
            <a:ext cx="3505200" cy="175418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002060"/>
                </a:solidFill>
              </a:rPr>
              <a:t>  Using </a:t>
            </a:r>
            <a:r>
              <a:rPr lang="ja-JP" altLang="en-US" b="1">
                <a:solidFill>
                  <a:srgbClr val="002060"/>
                </a:solidFill>
              </a:rPr>
              <a:t>‘</a:t>
            </a:r>
            <a:r>
              <a:rPr lang="en-US" altLang="ja-JP" b="1">
                <a:solidFill>
                  <a:srgbClr val="002060"/>
                </a:solidFill>
              </a:rPr>
              <a:t>Slow Rate</a:t>
            </a:r>
            <a:r>
              <a:rPr lang="ja-JP" altLang="en-US" b="1">
                <a:solidFill>
                  <a:srgbClr val="002060"/>
                </a:solidFill>
              </a:rPr>
              <a:t>’</a:t>
            </a:r>
            <a:r>
              <a:rPr lang="en-US" altLang="ja-JP" b="1">
                <a:solidFill>
                  <a:srgbClr val="002060"/>
                </a:solidFill>
              </a:rPr>
              <a:t> Ventilation </a:t>
            </a:r>
          </a:p>
          <a:p>
            <a:pPr eaLnBrk="1" hangingPunct="1"/>
            <a:r>
              <a:rPr lang="en-US" b="1">
                <a:solidFill>
                  <a:srgbClr val="002060"/>
                </a:solidFill>
              </a:rPr>
              <a:t>      (It 5 seconds)</a:t>
            </a:r>
          </a:p>
          <a:p>
            <a:pPr eaLnBrk="1" hangingPunct="1"/>
            <a:r>
              <a:rPr lang="en-US">
                <a:solidFill>
                  <a:srgbClr val="002060"/>
                </a:solidFill>
              </a:rPr>
              <a:t> FRC formed quickly: Either:</a:t>
            </a:r>
            <a:br>
              <a:rPr lang="en-US">
                <a:solidFill>
                  <a:srgbClr val="002060"/>
                </a:solidFill>
              </a:rPr>
            </a:br>
            <a:r>
              <a:rPr lang="en-US">
                <a:solidFill>
                  <a:srgbClr val="002060"/>
                </a:solidFill>
              </a:rPr>
              <a:t>Square wave</a:t>
            </a:r>
          </a:p>
          <a:p>
            <a:pPr eaLnBrk="1" hangingPunct="1"/>
            <a:r>
              <a:rPr lang="en-US">
                <a:solidFill>
                  <a:srgbClr val="002060"/>
                </a:solidFill>
              </a:rPr>
              <a:t>or </a:t>
            </a:r>
          </a:p>
          <a:p>
            <a:pPr eaLnBrk="1" hangingPunct="1"/>
            <a:r>
              <a:rPr lang="en-US">
                <a:solidFill>
                  <a:srgbClr val="002060"/>
                </a:solidFill>
              </a:rPr>
              <a:t>Slow rise to 30 cm H20</a:t>
            </a:r>
          </a:p>
        </p:txBody>
      </p:sp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>
                <a:solidFill>
                  <a:srgbClr val="002060"/>
                </a:solidFill>
              </a:rPr>
              <a:t>Vyas H, Milner AD, Hopkin IE Boon AW J Pediatrics 1981: 99: 635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28600" y="1200150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>
                <a:solidFill>
                  <a:srgbClr val="000066"/>
                </a:solidFill>
              </a:rPr>
              <a:t>With PEEP alone – No SI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4637088" y="1200150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>
                <a:solidFill>
                  <a:srgbClr val="000066"/>
                </a:solidFill>
              </a:rPr>
              <a:t>With PEEP and with SI</a:t>
            </a:r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228600" y="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66"/>
                </a:solidFill>
              </a:rPr>
              <a:t>te</a:t>
            </a:r>
            <a:r>
              <a:rPr lang="en-US" dirty="0">
                <a:solidFill>
                  <a:srgbClr val="000066"/>
                </a:solidFill>
              </a:rPr>
              <a:t> Pas AB, </a:t>
            </a:r>
            <a:r>
              <a:rPr lang="en-US" dirty="0" err="1">
                <a:solidFill>
                  <a:srgbClr val="000066"/>
                </a:solidFill>
              </a:rPr>
              <a:t>Siew</a:t>
            </a:r>
            <a:r>
              <a:rPr lang="en-US" dirty="0">
                <a:solidFill>
                  <a:srgbClr val="000066"/>
                </a:solidFill>
              </a:rPr>
              <a:t> M, Wallace MJ, Kitchen MJ, </a:t>
            </a:r>
            <a:r>
              <a:rPr lang="en-US" dirty="0" err="1">
                <a:solidFill>
                  <a:srgbClr val="000066"/>
                </a:solidFill>
              </a:rPr>
              <a:t>Fouras</a:t>
            </a:r>
            <a:r>
              <a:rPr lang="en-US" dirty="0">
                <a:solidFill>
                  <a:srgbClr val="000066"/>
                </a:solidFill>
              </a:rPr>
              <a:t> A, Lewis RA, Yagi N, </a:t>
            </a:r>
            <a:r>
              <a:rPr lang="en-US" dirty="0" err="1">
                <a:solidFill>
                  <a:srgbClr val="000066"/>
                </a:solidFill>
              </a:rPr>
              <a:t>Uesugi</a:t>
            </a:r>
            <a:r>
              <a:rPr lang="en-US" dirty="0">
                <a:solidFill>
                  <a:srgbClr val="000066"/>
                </a:solidFill>
              </a:rPr>
              <a:t> K, </a:t>
            </a:r>
            <a:r>
              <a:rPr lang="en-US" dirty="0" err="1">
                <a:solidFill>
                  <a:srgbClr val="000066"/>
                </a:solidFill>
              </a:rPr>
              <a:t>Donath</a:t>
            </a:r>
            <a:r>
              <a:rPr lang="en-US" dirty="0">
                <a:solidFill>
                  <a:srgbClr val="000066"/>
                </a:solidFill>
              </a:rPr>
              <a:t> S, Davis PG, Morley CJ, Hooper SB. Establishing functional residual capacity at birth: the effect of sustained inflation and positive end-expiratory pressure in a preterm rabbit model. </a:t>
            </a:r>
            <a:r>
              <a:rPr lang="en-US" dirty="0" err="1">
                <a:solidFill>
                  <a:srgbClr val="000066"/>
                </a:solidFill>
              </a:rPr>
              <a:t>Pediatr</a:t>
            </a:r>
            <a:r>
              <a:rPr lang="en-US" dirty="0">
                <a:solidFill>
                  <a:srgbClr val="000066"/>
                </a:solidFill>
              </a:rPr>
              <a:t> Res. 2009;65(5):537-41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14273"/>
              </p:ext>
            </p:extLst>
          </p:nvPr>
        </p:nvGraphicFramePr>
        <p:xfrm>
          <a:off x="76200" y="1689544"/>
          <a:ext cx="8915400" cy="478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7700"/>
                <a:gridCol w="4457700"/>
              </a:tblGrid>
              <a:tr h="47874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abbit Pee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905000"/>
            <a:ext cx="4297680" cy="4297680"/>
          </a:xfrm>
          <a:prstGeom prst="rect">
            <a:avLst/>
          </a:prstGeom>
        </p:spPr>
      </p:pic>
      <p:pic>
        <p:nvPicPr>
          <p:cNvPr id="4" name="Rabbit SI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7908" y="1901952"/>
            <a:ext cx="4297680" cy="429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DEO_FILES_RECORD" val="&lt;Videos&gt;&lt;Video Name=&quot;Rabbit Peep_645_1_71593.flv&quot; Position=&quot;1&quot; SlideID=&quot;645&quot;/&gt;&lt;Video Name=&quot;Rabbit SI_645_1_44080.flv&quot; Position=&quot;1&quot; SlideID=&quot;645&quot;/&gt;&lt;/Videos&gt;&#10;"/>
  <p:tag name="MMPROD_UIDATA" val="&lt;database version=&quot;8.0&quot;&gt;&lt;object type=&quot;1&quot; unique_id=&quot;10001&quot;&gt;&lt;property id=&quot;20226&quot; value=&quot;C:\Users\sandra3\Desktop\PROJECT MANAGMENT\WEB SITE WORKING FOLDER\SAIL\SAIL_Final_Orientation_May2014.pptx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639&quot;/&gt;&lt;/object&gt;&lt;object type=&quot;3&quot; unique_id=&quot;10004&quot;&gt;&lt;property id=&quot;20148&quot; value=&quot;5&quot;/&gt;&lt;property id=&quot;20300&quot; value=&quot;Slide 2&quot;/&gt;&lt;property id=&quot;20307&quot; value=&quot;556&quot;/&gt;&lt;/object&gt;&lt;object type=&quot;3&quot; unique_id=&quot;10005&quot;&gt;&lt;property id=&quot;20148&quot; value=&quot;5&quot;/&gt;&lt;property id=&quot;20300&quot; value=&quot;Slide 3&quot;/&gt;&lt;property id=&quot;20307&quot; value=&quot;559&quot;/&gt;&lt;/object&gt;&lt;object type=&quot;3&quot; unique_id=&quot;10006&quot;&gt;&lt;property id=&quot;20148&quot; value=&quot;5&quot;/&gt;&lt;property id=&quot;20300&quot; value=&quot;Slide 4&quot;/&gt;&lt;property id=&quot;20307&quot; value=&quot;635&quot;/&gt;&lt;/object&gt;&lt;object type=&quot;3&quot; unique_id=&quot;10007&quot;&gt;&lt;property id=&quot;20148&quot; value=&quot;5&quot;/&gt;&lt;property id=&quot;20300&quot; value=&quot;Slide 5&quot;/&gt;&lt;property id=&quot;20307&quot; value=&quot;621&quot;/&gt;&lt;/object&gt;&lt;object type=&quot;3&quot; unique_id=&quot;10008&quot;&gt;&lt;property id=&quot;20148&quot; value=&quot;5&quot;/&gt;&lt;property id=&quot;20300&quot; value=&quot;Slide 6&quot;/&gt;&lt;property id=&quot;20307&quot; value=&quot;630&quot;/&gt;&lt;/object&gt;&lt;object type=&quot;3&quot; unique_id=&quot;10009&quot;&gt;&lt;property id=&quot;20148&quot; value=&quot;5&quot;/&gt;&lt;property id=&quot;20300&quot; value=&quot;Slide 7&quot;/&gt;&lt;property id=&quot;20307&quot; value=&quot;631&quot;/&gt;&lt;/object&gt;&lt;object type=&quot;3&quot; unique_id=&quot;10010&quot;&gt;&lt;property id=&quot;20148&quot; value=&quot;5&quot;/&gt;&lt;property id=&quot;20300&quot; value=&quot;Slide 8&quot;/&gt;&lt;property id=&quot;20307&quot; value=&quot;633&quot;/&gt;&lt;/object&gt;&lt;object type=&quot;3&quot; unique_id=&quot;10011&quot;&gt;&lt;property id=&quot;20148&quot; value=&quot;5&quot;/&gt;&lt;property id=&quot;20300&quot; value=&quot;Slide 9&quot;/&gt;&lt;property id=&quot;20307&quot; value=&quot;645&quot;/&gt;&lt;property id=&quot;20308&quot; value=&quot;Rabbit SI_645_2_82050.flv&quot;/&gt;&lt;property id=&quot;20311&quot; value=&quot;0,30800&quot;/&gt;&lt;property id=&quot;20314&quot; value=&quot;0&quot;/&gt;&lt;property id=&quot;20315&quot; value=&quot;0&quot;/&gt;&lt;property id=&quot;20316&quot; value=&quot;30800&quot;/&gt;&lt;/object&gt;&lt;object type=&quot;3&quot; unique_id=&quot;10012&quot;&gt;&lt;property id=&quot;20148&quot; value=&quot;5&quot;/&gt;&lt;property id=&quot;20300&quot; value=&quot;Slide 10&quot;/&gt;&lt;property id=&quot;20307&quot; value=&quot;604&quot;/&gt;&lt;/object&gt;&lt;object type=&quot;3&quot; unique_id=&quot;10013&quot;&gt;&lt;property id=&quot;20148&quot; value=&quot;5&quot;/&gt;&lt;property id=&quot;20300&quot; value=&quot;Slide 11&quot;/&gt;&lt;property id=&quot;20307&quot; value=&quot;624&quot;/&gt;&lt;/object&gt;&lt;object type=&quot;3&quot; unique_id=&quot;10014&quot;&gt;&lt;property id=&quot;20148&quot; value=&quot;5&quot;/&gt;&lt;property id=&quot;20300&quot; value=&quot;Slide 12 - &amp;quot;&amp;amp;#x09;P: In infants VLBW or ELBW in DR        I:  does randomization to nCPAP &amp;amp;#x09;C: compared to intubation IMV &amp;amp;#x09;O: increa&quot;/&gt;&lt;property id=&quot;20307&quot; value=&quot;625&quot;/&gt;&lt;/object&gt;&lt;object type=&quot;3&quot; unique_id=&quot;10015&quot;&gt;&lt;property id=&quot;20148&quot; value=&quot;5&quot;/&gt;&lt;property id=&quot;20300&quot; value=&quot;Slide 13&quot;/&gt;&lt;property id=&quot;20307&quot; value=&quot;576&quot;/&gt;&lt;/object&gt;&lt;object type=&quot;3&quot; unique_id=&quot;10016&quot;&gt;&lt;property id=&quot;20148&quot; value=&quot;5&quot;/&gt;&lt;property id=&quot;20300&quot; value=&quot;Slide 14&quot;/&gt;&lt;property id=&quot;20307&quot; value=&quot;627&quot;/&gt;&lt;/object&gt;&lt;object type=&quot;3&quot; unique_id=&quot;10017&quot;&gt;&lt;property id=&quot;20148&quot; value=&quot;5&quot;/&gt;&lt;property id=&quot;20300&quot; value=&quot;Slide 15&quot;/&gt;&lt;property id=&quot;20307&quot; value=&quot;578&quot;/&gt;&lt;/object&gt;&lt;object type=&quot;3&quot; unique_id=&quot;10018&quot;&gt;&lt;property id=&quot;20148&quot; value=&quot;5&quot;/&gt;&lt;property id=&quot;20300&quot; value=&quot;Slide 16&quot;/&gt;&lt;property id=&quot;20307&quot; value=&quot;600&quot;/&gt;&lt;/object&gt;&lt;object type=&quot;3&quot; unique_id=&quot;10020&quot;&gt;&lt;property id=&quot;20148&quot; value=&quot;5&quot;/&gt;&lt;property id=&quot;20300&quot; value=&quot;Slide 18 - &amp;quot;      Population:    BW &amp;lt;1000 &amp;amp;#x09;Intervention:  Sustained Inflation &amp;amp;#x09;&amp;amp;#x09;&amp;amp;#x09;&amp;amp;#x09;&amp;amp;#x09;&amp;amp;#x09;+ nCPAP &amp;amp;#x09;Comparison: standard resuscitatio&quot;/&gt;&lt;property id=&quot;20307&quot; value=&quot;616&quot;/&gt;&lt;/object&gt;&lt;object type=&quot;3&quot; unique_id=&quot;10021&quot;&gt;&lt;property id=&quot;20148&quot; value=&quot;5&quot;/&gt;&lt;property id=&quot;20300&quot; value=&quot;Slide 19&quot;/&gt;&lt;property id=&quot;20307&quot; value=&quot;636&quot;/&gt;&lt;/object&gt;&lt;object type=&quot;3&quot; unique_id=&quot;10022&quot;&gt;&lt;property id=&quot;20148&quot; value=&quot;5&quot;/&gt;&lt;property id=&quot;20300&quot; value=&quot;Slide 20&quot;/&gt;&lt;property id=&quot;20307&quot; value=&quot;612&quot;/&gt;&lt;/object&gt;&lt;object type=&quot;3&quot; unique_id=&quot;10023&quot;&gt;&lt;property id=&quot;20148&quot; value=&quot;5&quot;/&gt;&lt;property id=&quot;20300&quot; value=&quot;Slide 21&quot;/&gt;&lt;property id=&quot;20307&quot; value=&quot;651&quot;/&gt;&lt;/object&gt;&lt;object type=&quot;3&quot; unique_id=&quot;10024&quot;&gt;&lt;property id=&quot;20148&quot; value=&quot;5&quot;/&gt;&lt;property id=&quot;20300&quot; value=&quot;Slide 22&quot;/&gt;&lt;property id=&quot;20307&quot; value=&quot;650&quot;/&gt;&lt;/object&gt;&lt;object type=&quot;3&quot; unique_id=&quot;10026&quot;&gt;&lt;property id=&quot;20148&quot; value=&quot;5&quot;/&gt;&lt;property id=&quot;20300&quot; value=&quot;Slide 23&quot;/&gt;&lt;property id=&quot;20307&quot; value=&quot;640&quot;/&gt;&lt;/object&gt;&lt;object type=&quot;3&quot; unique_id=&quot;10027&quot;&gt;&lt;property id=&quot;20148&quot; value=&quot;5&quot;/&gt;&lt;property id=&quot;20300&quot; value=&quot;Slide 24&quot;/&gt;&lt;property id=&quot;20307&quot; value=&quot;655&quot;/&gt;&lt;/object&gt;&lt;object type=&quot;3&quot; unique_id=&quot;10028&quot;&gt;&lt;property id=&quot;20148&quot; value=&quot;5&quot;/&gt;&lt;property id=&quot;20300&quot; value=&quot;Slide 25&quot;/&gt;&lt;property id=&quot;20307&quot; value=&quot;658&quot;/&gt;&lt;/object&gt;&lt;object type=&quot;3&quot; unique_id=&quot;10029&quot;&gt;&lt;property id=&quot;20148&quot; value=&quot;5&quot;/&gt;&lt;property id=&quot;20300&quot; value=&quot;Slide 26 - &amp;quot;          Training Video&amp;quot;&quot;/&gt;&lt;property id=&quot;20307&quot; value=&quot;654&quot;/&gt;&lt;/object&gt;&lt;object type=&quot;3&quot; unique_id=&quot;10030&quot;&gt;&lt;property id=&quot;20148&quot; value=&quot;5&quot;/&gt;&lt;property id=&quot;20300&quot; value=&quot;Slide 27 - &amp;quot;SAIL Study Training&amp;quot;&quot;/&gt;&lt;property id=&quot;20307&quot; value=&quot;653&quot;/&gt;&lt;/object&gt;&lt;object type=&quot;3&quot; unique_id=&quot;10031&quot;&gt;&lt;property id=&quot;20148&quot; value=&quot;5&quot;/&gt;&lt;property id=&quot;20300&quot; value=&quot;Slide 28 - &amp;quot;Key Roles in the Delivery Room&amp;quot;&quot;/&gt;&lt;property id=&quot;20307&quot; value=&quot;652&quot;/&gt;&lt;/object&gt;&lt;object type=&quot;3&quot; unique_id=&quot;10032&quot;&gt;&lt;property id=&quot;20148&quot; value=&quot;5&quot;/&gt;&lt;property id=&quot;20300&quot; value=&quot;Slide 29&quot;/&gt;&lt;property id=&quot;20307&quot; value=&quot;647&quot;/&gt;&lt;/object&gt;&lt;object type=&quot;3&quot; unique_id=&quot;10033&quot;&gt;&lt;property id=&quot;20148&quot; value=&quot;5&quot;/&gt;&lt;property id=&quot;20300&quot; value=&quot;Slide 30 - &amp;quot;SAIL Logistics continued&amp;quot;&quot;/&gt;&lt;property id=&quot;20307&quot; value=&quot;648&quot;/&gt;&lt;/object&gt;&lt;object type=&quot;3&quot; unique_id=&quot;10034&quot;&gt;&lt;property id=&quot;20148&quot; value=&quot;5&quot;/&gt;&lt;property id=&quot;20300&quot; value=&quot;Slide 31 - &amp;quot;SAIL Study Parent logs and Team Roster&amp;quot;&quot;/&gt;&lt;property id=&quot;20307&quot; value=&quot;649&quot;/&gt;&lt;/object&gt;&lt;object type=&quot;3&quot; unique_id=&quot;10035&quot;&gt;&lt;property id=&quot;20148&quot; value=&quot;5&quot;/&gt;&lt;property id=&quot;20300&quot; value=&quot;Slide 32 - &amp;quot;   Frequently asked questions: Operational&amp;quot;&quot;/&gt;&lt;property id=&quot;20307&quot; value=&quot;642&quot;/&gt;&lt;/object&gt;&lt;object type=&quot;3&quot; unique_id=&quot;10036&quot;&gt;&lt;property id=&quot;20148&quot; value=&quot;5&quot;/&gt;&lt;property id=&quot;20300&quot; value=&quot;Slide 33 - &amp;quot;Frequently asked questions: protocol&amp;quot;&quot;/&gt;&lt;property id=&quot;20307&quot; value=&quot;643&quot;/&gt;&lt;/object&gt;&lt;object type=&quot;3&quot; unique_id=&quot;10038&quot;&gt;&lt;property id=&quot;20148&quot; value=&quot;5&quot;/&gt;&lt;property id=&quot;20300&quot; value=&quot;Slide 34 - &amp;quot;Frequently asked questions: PPV&amp;quot;&quot;/&gt;&lt;property id=&quot;20307&quot; value=&quot;644&quot;/&gt;&lt;/object&gt;&lt;object type=&quot;3&quot; unique_id=&quot;10185&quot;&gt;&lt;property id=&quot;20148&quot; value=&quot;5&quot;/&gt;&lt;property id=&quot;20300&quot; value=&quot;Slide 17&quot;/&gt;&lt;property id=&quot;20307&quot; value=&quot;659&quot;/&gt;&lt;/object&gt;&lt;/object&gt;&lt;object type=&quot;8&quot; unique_id=&quot;1007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rtsy">
  <a:themeElements>
    <a:clrScheme name="">
      <a:dk1>
        <a:srgbClr val="000000"/>
      </a:dk1>
      <a:lt1>
        <a:srgbClr val="FFFFFF"/>
      </a:lt1>
      <a:dk2>
        <a:srgbClr val="4B51A5"/>
      </a:dk2>
      <a:lt2>
        <a:srgbClr val="FFFFCC"/>
      </a:lt2>
      <a:accent1>
        <a:srgbClr val="8D8DB3"/>
      </a:accent1>
      <a:accent2>
        <a:srgbClr val="B2B2B2"/>
      </a:accent2>
      <a:accent3>
        <a:srgbClr val="B1B3CF"/>
      </a:accent3>
      <a:accent4>
        <a:srgbClr val="DADADA"/>
      </a:accent4>
      <a:accent5>
        <a:srgbClr val="C5C5D6"/>
      </a:accent5>
      <a:accent6>
        <a:srgbClr val="A1A1A1"/>
      </a:accent6>
      <a:hlink>
        <a:srgbClr val="6F89F7"/>
      </a:hlink>
      <a:folHlink>
        <a:srgbClr val="4F56AD"/>
      </a:folHlink>
    </a:clrScheme>
    <a:fontScheme name="Arts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46027</TotalTime>
  <Words>1636</Words>
  <Application>Microsoft Office PowerPoint</Application>
  <PresentationFormat>On-screen Show (4:3)</PresentationFormat>
  <Paragraphs>327</Paragraphs>
  <Slides>34</Slides>
  <Notes>7</Notes>
  <HiddenSlides>0</HiddenSlides>
  <MMClips>4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Default Design</vt:lpstr>
      <vt:lpstr>Artsy</vt:lpstr>
      <vt:lpstr>17_Default Design</vt:lpstr>
      <vt:lpstr>18_Default Design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P: In infants VLBW or ELBW in DR        I:  does randomization to nCPAP  C: compared to intubation IMV  O: increase survival without BPD                        T:  at 36 weeks PMA?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Population:    BW &lt;1000  Intervention:  Sustained Inflation       + nCPAP  Comparison: standard resuscitation  Outcomes:    survival No BPD  Time frame:  36 weeks PMA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Training Video</vt:lpstr>
      <vt:lpstr>SAIL Study Training</vt:lpstr>
      <vt:lpstr>Key Roles in the Delivery Room</vt:lpstr>
      <vt:lpstr>PowerPoint Presentation</vt:lpstr>
      <vt:lpstr>SAIL Logistics continued</vt:lpstr>
      <vt:lpstr>SAIL Study Parent logs and Team Roster</vt:lpstr>
      <vt:lpstr>   Frequently asked questions: Operational</vt:lpstr>
      <vt:lpstr>Frequently asked questions: protocol</vt:lpstr>
      <vt:lpstr>Frequently asked questions: PPV</vt:lpstr>
    </vt:vector>
  </TitlesOfParts>
  <Company>Children's Hospital of Philadelphia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Children's Hospital of Philadelphia</dc:creator>
  <cp:lastModifiedBy>Sandra Smith</cp:lastModifiedBy>
  <cp:revision>1433</cp:revision>
  <dcterms:created xsi:type="dcterms:W3CDTF">2009-03-25T15:27:23Z</dcterms:created>
  <dcterms:modified xsi:type="dcterms:W3CDTF">2014-10-31T16:09:49Z</dcterms:modified>
</cp:coreProperties>
</file>